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6C245-91E6-4932-AA8C-843D121043BB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D538D01E-E5F1-48F3-857D-7992F4312C8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>
              <a:solidFill>
                <a:schemeClr val="bg1"/>
              </a:solidFill>
            </a:rPr>
            <a:t>CBL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>
              <a:solidFill>
                <a:schemeClr val="bg1"/>
              </a:solidFill>
            </a:rPr>
            <a:t>57%</a:t>
          </a:r>
          <a:endParaRPr lang="en-ID" sz="3600" dirty="0">
            <a:solidFill>
              <a:schemeClr val="bg1"/>
            </a:solidFill>
          </a:endParaRPr>
        </a:p>
      </dgm:t>
    </dgm:pt>
    <dgm:pt modelId="{5E2A7681-221F-4C28-8E31-43BCABCA1964}" type="parTrans" cxnId="{AB12DF69-625F-4FA7-8540-A39202ED1A88}">
      <dgm:prSet/>
      <dgm:spPr/>
      <dgm:t>
        <a:bodyPr/>
        <a:lstStyle/>
        <a:p>
          <a:endParaRPr lang="en-ID"/>
        </a:p>
      </dgm:t>
    </dgm:pt>
    <dgm:pt modelId="{845AB7F9-976F-48F6-A907-B27B3EE76E95}" type="sibTrans" cxnId="{AB12DF69-625F-4FA7-8540-A39202ED1A88}">
      <dgm:prSet/>
      <dgm:spPr/>
      <dgm:t>
        <a:bodyPr/>
        <a:lstStyle/>
        <a:p>
          <a:endParaRPr lang="en-ID"/>
        </a:p>
      </dgm:t>
    </dgm:pt>
    <dgm:pt modelId="{F8ADDFD2-8FB4-45D3-AF24-7DE60BD8F3E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 err="1">
              <a:solidFill>
                <a:schemeClr val="bg1"/>
              </a:solidFill>
            </a:rPr>
            <a:t>PjBL</a:t>
          </a:r>
          <a:endParaRPr lang="en-US" sz="3600" dirty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>
              <a:solidFill>
                <a:schemeClr val="bg1"/>
              </a:solidFill>
            </a:rPr>
            <a:t>14%</a:t>
          </a:r>
          <a:endParaRPr lang="en-ID" sz="3600" dirty="0">
            <a:solidFill>
              <a:schemeClr val="bg1"/>
            </a:solidFill>
          </a:endParaRPr>
        </a:p>
      </dgm:t>
    </dgm:pt>
    <dgm:pt modelId="{44D5AC47-3D8C-42B2-AC43-DD1ADD8F98F7}" type="parTrans" cxnId="{9036CC53-E116-4C3C-A84E-1A9B2FDC7E36}">
      <dgm:prSet/>
      <dgm:spPr/>
      <dgm:t>
        <a:bodyPr/>
        <a:lstStyle/>
        <a:p>
          <a:endParaRPr lang="en-ID"/>
        </a:p>
      </dgm:t>
    </dgm:pt>
    <dgm:pt modelId="{B2F910C4-7C6C-4995-AD85-5C9111293867}" type="sibTrans" cxnId="{9036CC53-E116-4C3C-A84E-1A9B2FDC7E36}">
      <dgm:prSet/>
      <dgm:spPr/>
      <dgm:t>
        <a:bodyPr/>
        <a:lstStyle/>
        <a:p>
          <a:endParaRPr lang="en-ID"/>
        </a:p>
      </dgm:t>
    </dgm:pt>
    <dgm:pt modelId="{98BBD93F-FC1F-41D7-A70F-90D4AA4F5287}" type="pres">
      <dgm:prSet presAssocID="{A106C245-91E6-4932-AA8C-843D121043BB}" presName="diagram" presStyleCnt="0">
        <dgm:presLayoutVars>
          <dgm:dir/>
          <dgm:resizeHandles val="exact"/>
        </dgm:presLayoutVars>
      </dgm:prSet>
      <dgm:spPr/>
    </dgm:pt>
    <dgm:pt modelId="{27EDC986-F04C-47DA-B2B0-C964FB855427}" type="pres">
      <dgm:prSet presAssocID="{D538D01E-E5F1-48F3-857D-7992F4312C89}" presName="arrow" presStyleLbl="node1" presStyleIdx="0" presStyleCnt="2" custRadScaleRad="94589" custRadScaleInc="-1213">
        <dgm:presLayoutVars>
          <dgm:bulletEnabled val="1"/>
        </dgm:presLayoutVars>
      </dgm:prSet>
      <dgm:spPr/>
    </dgm:pt>
    <dgm:pt modelId="{1E33B706-9B75-4F23-A06D-97F52DA76246}" type="pres">
      <dgm:prSet presAssocID="{F8ADDFD2-8FB4-45D3-AF24-7DE60BD8F3EE}" presName="arrow" presStyleLbl="node1" presStyleIdx="1" presStyleCnt="2">
        <dgm:presLayoutVars>
          <dgm:bulletEnabled val="1"/>
        </dgm:presLayoutVars>
      </dgm:prSet>
      <dgm:spPr/>
    </dgm:pt>
  </dgm:ptLst>
  <dgm:cxnLst>
    <dgm:cxn modelId="{A36F0827-19EB-4E63-97B4-A884796A3F97}" type="presOf" srcId="{A106C245-91E6-4932-AA8C-843D121043BB}" destId="{98BBD93F-FC1F-41D7-A70F-90D4AA4F5287}" srcOrd="0" destOrd="0" presId="urn:microsoft.com/office/officeart/2005/8/layout/arrow5"/>
    <dgm:cxn modelId="{AB12DF69-625F-4FA7-8540-A39202ED1A88}" srcId="{A106C245-91E6-4932-AA8C-843D121043BB}" destId="{D538D01E-E5F1-48F3-857D-7992F4312C89}" srcOrd="0" destOrd="0" parTransId="{5E2A7681-221F-4C28-8E31-43BCABCA1964}" sibTransId="{845AB7F9-976F-48F6-A907-B27B3EE76E95}"/>
    <dgm:cxn modelId="{9036CC53-E116-4C3C-A84E-1A9B2FDC7E36}" srcId="{A106C245-91E6-4932-AA8C-843D121043BB}" destId="{F8ADDFD2-8FB4-45D3-AF24-7DE60BD8F3EE}" srcOrd="1" destOrd="0" parTransId="{44D5AC47-3D8C-42B2-AC43-DD1ADD8F98F7}" sibTransId="{B2F910C4-7C6C-4995-AD85-5C9111293867}"/>
    <dgm:cxn modelId="{3AD4AC9B-B1BC-49EA-9011-85C64BB28D46}" type="presOf" srcId="{D538D01E-E5F1-48F3-857D-7992F4312C89}" destId="{27EDC986-F04C-47DA-B2B0-C964FB855427}" srcOrd="0" destOrd="0" presId="urn:microsoft.com/office/officeart/2005/8/layout/arrow5"/>
    <dgm:cxn modelId="{037073BD-5166-4330-893D-675EF44E2C67}" type="presOf" srcId="{F8ADDFD2-8FB4-45D3-AF24-7DE60BD8F3EE}" destId="{1E33B706-9B75-4F23-A06D-97F52DA76246}" srcOrd="0" destOrd="0" presId="urn:microsoft.com/office/officeart/2005/8/layout/arrow5"/>
    <dgm:cxn modelId="{EA6FC7BC-93D1-4D59-97A1-B81EFEFA82C7}" type="presParOf" srcId="{98BBD93F-FC1F-41D7-A70F-90D4AA4F5287}" destId="{27EDC986-F04C-47DA-B2B0-C964FB855427}" srcOrd="0" destOrd="0" presId="urn:microsoft.com/office/officeart/2005/8/layout/arrow5"/>
    <dgm:cxn modelId="{78076E7E-BF8D-4F6B-BAFB-C1A762D713F1}" type="presParOf" srcId="{98BBD93F-FC1F-41D7-A70F-90D4AA4F5287}" destId="{1E33B706-9B75-4F23-A06D-97F52DA762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C986-F04C-47DA-B2B0-C964FB855427}">
      <dsp:nvSpPr>
        <dsp:cNvPr id="0" name=""/>
        <dsp:cNvSpPr/>
      </dsp:nvSpPr>
      <dsp:spPr>
        <a:xfrm rot="16200000">
          <a:off x="58843" y="217651"/>
          <a:ext cx="2018943" cy="2018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CBL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57%</a:t>
          </a:r>
          <a:endParaRPr lang="en-ID" sz="3600" kern="1200" dirty="0">
            <a:solidFill>
              <a:schemeClr val="bg1"/>
            </a:solidFill>
          </a:endParaRPr>
        </a:p>
      </dsp:txBody>
      <dsp:txXfrm rot="5400000">
        <a:off x="58844" y="722387"/>
        <a:ext cx="1665628" cy="1009471"/>
      </dsp:txXfrm>
    </dsp:sp>
    <dsp:sp modelId="{1E33B706-9B75-4F23-A06D-97F52DA76246}">
      <dsp:nvSpPr>
        <dsp:cNvPr id="0" name=""/>
        <dsp:cNvSpPr/>
      </dsp:nvSpPr>
      <dsp:spPr>
        <a:xfrm rot="5400000">
          <a:off x="2136309" y="179164"/>
          <a:ext cx="2018943" cy="2018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509488"/>
            <a:satOff val="6168"/>
            <a:lumOff val="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 err="1">
              <a:solidFill>
                <a:schemeClr val="bg1"/>
              </a:solidFill>
            </a:rPr>
            <a:t>PjBL</a:t>
          </a:r>
          <a:endParaRPr lang="en-US" sz="3600" kern="1200" dirty="0">
            <a:solidFill>
              <a:schemeClr val="bg1"/>
            </a:solidFill>
          </a:endParaRP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14%</a:t>
          </a:r>
          <a:endParaRPr lang="en-ID" sz="3600" kern="1200" dirty="0">
            <a:solidFill>
              <a:schemeClr val="bg1"/>
            </a:solidFill>
          </a:endParaRPr>
        </a:p>
      </dsp:txBody>
      <dsp:txXfrm rot="-5400000">
        <a:off x="2489625" y="683900"/>
        <a:ext cx="1665628" cy="1009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20FF5-3AAA-4425-9227-CC258F1A0D3A}" type="datetimeFigureOut">
              <a:rPr lang="en-ID" smtClean="0"/>
              <a:t>24/09/2022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1B69-F79F-428A-AD2D-2C580BA944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255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1B69-F79F-428A-AD2D-2C580BA9440E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893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September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September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2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September 24,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September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September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5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1AC9065-C961-45DA-BF0F-07DE2452B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4174BBF-E2E6-6B84-9607-053CCAB2C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339A0505-A6DD-4BC1-9CA6-9D202A949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0000"/>
            <a:ext cx="8256588" cy="554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255F9-D634-CADF-BDB3-1321F97E9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00" y="894969"/>
            <a:ext cx="7380000" cy="2954655"/>
          </a:xfrm>
        </p:spPr>
        <p:txBody>
          <a:bodyPr>
            <a:noAutofit/>
          </a:bodyPr>
          <a:lstStyle/>
          <a:p>
            <a:r>
              <a:rPr lang="en-ID" sz="5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ID" sz="5200" b="1" i="0" dirty="0">
                <a:latin typeface="Arial" panose="020B0604020202020204" pitchFamily="34" charset="0"/>
                <a:cs typeface="Arial" panose="020B0604020202020204" pitchFamily="34" charset="0"/>
              </a:rPr>
              <a:t> BKP </a:t>
            </a:r>
            <a:r>
              <a:rPr lang="en-ID" sz="5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Pertukaran</a:t>
            </a:r>
            <a:r>
              <a:rPr lang="en-ID" sz="5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5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ID" sz="5200" b="1" i="0" dirty="0">
                <a:latin typeface="Arial" panose="020B0604020202020204" pitchFamily="34" charset="0"/>
                <a:cs typeface="Arial" panose="020B0604020202020204" pitchFamily="34" charset="0"/>
              </a:rPr>
              <a:t> dan IPE </a:t>
            </a:r>
            <a:r>
              <a:rPr lang="en-ID" sz="5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ID" sz="5200" b="1" i="0" dirty="0">
                <a:latin typeface="Arial" panose="020B0604020202020204" pitchFamily="34" charset="0"/>
                <a:cs typeface="Arial" panose="020B0604020202020204" pitchFamily="34" charset="0"/>
              </a:rPr>
              <a:t> Prodi di S1 </a:t>
            </a:r>
            <a:r>
              <a:rPr lang="en-ID" sz="5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Bioteknologi</a:t>
            </a:r>
            <a:endParaRPr lang="en-ID" sz="5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78BFA-887D-5E92-027F-C2E675675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000" y="4471416"/>
            <a:ext cx="7380000" cy="129330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d-ID" b="1" dirty="0"/>
              <a:t>Program Studi Bioteknologi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b="1" dirty="0"/>
              <a:t>Fakultas Sains dan Teknologi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d-ID" b="1" dirty="0"/>
              <a:t>Universitas ‘Aisyiyah Yogyakarta</a:t>
            </a:r>
          </a:p>
          <a:p>
            <a:endParaRPr lang="en-ID" dirty="0"/>
          </a:p>
        </p:txBody>
      </p: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2CC4060-6621-49EA-A90C-71567A92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B0BB6CF4-9528-318C-0527-1A91AB56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88" y="-21947"/>
            <a:ext cx="2095700" cy="7560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D1D73-90DD-B344-22A3-4845B4D76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29" y="170994"/>
            <a:ext cx="1767961" cy="442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0333F-5E64-9259-B5BA-795D15D77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27" y="75338"/>
            <a:ext cx="1388292" cy="74024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3EF1F6D-F478-A1A2-4D20-1C1479BEE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8" y="4694409"/>
            <a:ext cx="1283837" cy="1771538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F0354C3-60CC-D6DB-B505-AB4BF0E62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49" y="4632693"/>
            <a:ext cx="1251063" cy="1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1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14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16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18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2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22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7F65503-8F74-8A2C-94D4-4D6019A09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2" y="463674"/>
            <a:ext cx="2333699" cy="3217333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3A01E9A6-94EA-45A6-80E6-52E58A5A7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747666"/>
            <a:ext cx="2026839" cy="50551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3735203-0215-C0B6-3596-C9F6ABD83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95" y="5134675"/>
            <a:ext cx="1932019" cy="102963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7C0ABDC-75C3-9885-AA85-3189A18168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73" y="3147577"/>
            <a:ext cx="1502749" cy="2126814"/>
          </a:xfrm>
          <a:prstGeom prst="rect">
            <a:avLst/>
          </a:prstGeom>
        </p:spPr>
      </p:pic>
      <p:pic>
        <p:nvPicPr>
          <p:cNvPr id="4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C1AFB2AF-A050-29A9-BC4D-2176199E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401617" y="2842309"/>
            <a:ext cx="2822061" cy="321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D5E6763-7308-5E2C-CF25-F9A1F6C05E9A}"/>
              </a:ext>
            </a:extLst>
          </p:cNvPr>
          <p:cNvGrpSpPr/>
          <p:nvPr/>
        </p:nvGrpSpPr>
        <p:grpSpPr>
          <a:xfrm>
            <a:off x="1443306" y="761724"/>
            <a:ext cx="9108501" cy="6218055"/>
            <a:chOff x="3047518" y="2462188"/>
            <a:chExt cx="5837047" cy="3766425"/>
          </a:xfrm>
        </p:grpSpPr>
        <p:sp>
          <p:nvSpPr>
            <p:cNvPr id="28" name="Google Shape;19;p3">
              <a:extLst>
                <a:ext uri="{FF2B5EF4-FFF2-40B4-BE49-F238E27FC236}">
                  <a16:creationId xmlns:a16="http://schemas.microsoft.com/office/drawing/2014/main" id="{2D6F9F73-D643-AD09-D17C-45BA5DC4B3FE}"/>
                </a:ext>
              </a:extLst>
            </p:cNvPr>
            <p:cNvSpPr/>
            <p:nvPr/>
          </p:nvSpPr>
          <p:spPr>
            <a:xfrm>
              <a:off x="6095212" y="2948867"/>
              <a:ext cx="2343121" cy="14628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1" y="0"/>
                  </a:moveTo>
                  <a:cubicBezTo>
                    <a:pt x="3914" y="8"/>
                    <a:pt x="2688" y="763"/>
                    <a:pt x="1734" y="2133"/>
                  </a:cubicBezTo>
                  <a:cubicBezTo>
                    <a:pt x="791" y="3488"/>
                    <a:pt x="193" y="5349"/>
                    <a:pt x="52" y="7365"/>
                  </a:cubicBezTo>
                  <a:lnTo>
                    <a:pt x="0" y="21600"/>
                  </a:lnTo>
                  <a:cubicBezTo>
                    <a:pt x="63" y="20232"/>
                    <a:pt x="277" y="18915"/>
                    <a:pt x="622" y="17697"/>
                  </a:cubicBezTo>
                  <a:cubicBezTo>
                    <a:pt x="1035" y="16238"/>
                    <a:pt x="1647" y="14877"/>
                    <a:pt x="2532" y="13970"/>
                  </a:cubicBezTo>
                  <a:cubicBezTo>
                    <a:pt x="3177" y="13309"/>
                    <a:pt x="3928" y="12957"/>
                    <a:pt x="4694" y="12956"/>
                  </a:cubicBezTo>
                  <a:lnTo>
                    <a:pt x="17631" y="12886"/>
                  </a:lnTo>
                  <a:lnTo>
                    <a:pt x="21600" y="6436"/>
                  </a:lnTo>
                  <a:lnTo>
                    <a:pt x="17652" y="57"/>
                  </a:lnTo>
                  <a:lnTo>
                    <a:pt x="5181" y="0"/>
                  </a:lnTo>
                  <a:close/>
                </a:path>
              </a:pathLst>
            </a:custGeom>
            <a:gradFill>
              <a:gsLst>
                <a:gs pos="0">
                  <a:srgbClr val="4E4C4D"/>
                </a:gs>
                <a:gs pos="12483">
                  <a:srgbClr val="747271"/>
                </a:gs>
                <a:gs pos="23299">
                  <a:srgbClr val="3A3937"/>
                </a:gs>
                <a:gs pos="49974">
                  <a:srgbClr val="4F4E4D"/>
                </a:gs>
                <a:gs pos="100000">
                  <a:srgbClr val="4F4E4D"/>
                </a:gs>
              </a:gsLst>
              <a:lin ang="0" scaled="0"/>
            </a:gradFill>
            <a:ln>
              <a:noFill/>
            </a:ln>
            <a:effectLst>
              <a:outerShdw blurRad="76200" dist="104176" dir="5994329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0;p3">
              <a:extLst>
                <a:ext uri="{FF2B5EF4-FFF2-40B4-BE49-F238E27FC236}">
                  <a16:creationId xmlns:a16="http://schemas.microsoft.com/office/drawing/2014/main" id="{2162F397-4ED5-9DEA-8C50-AE0FBF5DDF8E}"/>
                </a:ext>
              </a:extLst>
            </p:cNvPr>
            <p:cNvSpPr/>
            <p:nvPr/>
          </p:nvSpPr>
          <p:spPr>
            <a:xfrm flipH="1">
              <a:off x="3768764" y="3323220"/>
              <a:ext cx="2343121" cy="14628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1" y="0"/>
                  </a:moveTo>
                  <a:cubicBezTo>
                    <a:pt x="3914" y="8"/>
                    <a:pt x="2688" y="763"/>
                    <a:pt x="1734" y="2133"/>
                  </a:cubicBezTo>
                  <a:cubicBezTo>
                    <a:pt x="791" y="3488"/>
                    <a:pt x="193" y="5349"/>
                    <a:pt x="52" y="7365"/>
                  </a:cubicBezTo>
                  <a:lnTo>
                    <a:pt x="0" y="21600"/>
                  </a:lnTo>
                  <a:cubicBezTo>
                    <a:pt x="63" y="20232"/>
                    <a:pt x="277" y="18915"/>
                    <a:pt x="622" y="17697"/>
                  </a:cubicBezTo>
                  <a:cubicBezTo>
                    <a:pt x="1035" y="16238"/>
                    <a:pt x="1647" y="14877"/>
                    <a:pt x="2532" y="13970"/>
                  </a:cubicBezTo>
                  <a:cubicBezTo>
                    <a:pt x="3177" y="13309"/>
                    <a:pt x="3928" y="12957"/>
                    <a:pt x="4694" y="12956"/>
                  </a:cubicBezTo>
                  <a:lnTo>
                    <a:pt x="17631" y="12886"/>
                  </a:lnTo>
                  <a:lnTo>
                    <a:pt x="21600" y="6436"/>
                  </a:lnTo>
                  <a:lnTo>
                    <a:pt x="17652" y="57"/>
                  </a:lnTo>
                  <a:lnTo>
                    <a:pt x="5181" y="0"/>
                  </a:lnTo>
                  <a:close/>
                </a:path>
              </a:pathLst>
            </a:custGeom>
            <a:gradFill>
              <a:gsLst>
                <a:gs pos="0">
                  <a:srgbClr val="00ABAC"/>
                </a:gs>
                <a:gs pos="3970">
                  <a:srgbClr val="00ABAC"/>
                </a:gs>
                <a:gs pos="9177">
                  <a:srgbClr val="02F6F5"/>
                </a:gs>
                <a:gs pos="23528">
                  <a:srgbClr val="1F9193"/>
                </a:gs>
                <a:gs pos="98313">
                  <a:srgbClr val="00ABAC"/>
                </a:gs>
                <a:gs pos="100000">
                  <a:srgbClr val="00ABAC"/>
                </a:gs>
              </a:gsLst>
              <a:lin ang="0" scaled="0"/>
            </a:gradFill>
            <a:ln>
              <a:noFill/>
            </a:ln>
            <a:effectLst>
              <a:outerShdw blurRad="76200" dist="104176" dir="5994329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1;p3">
              <a:extLst>
                <a:ext uri="{FF2B5EF4-FFF2-40B4-BE49-F238E27FC236}">
                  <a16:creationId xmlns:a16="http://schemas.microsoft.com/office/drawing/2014/main" id="{3FAEDA9B-A2EE-2CA6-4FBE-BE06F0EDF2CD}"/>
                </a:ext>
              </a:extLst>
            </p:cNvPr>
            <p:cNvSpPr/>
            <p:nvPr/>
          </p:nvSpPr>
          <p:spPr>
            <a:xfrm flipH="1">
              <a:off x="3047518" y="2462188"/>
              <a:ext cx="3055107" cy="14628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73" y="0"/>
                  </a:moveTo>
                  <a:cubicBezTo>
                    <a:pt x="3002" y="8"/>
                    <a:pt x="2061" y="763"/>
                    <a:pt x="1330" y="2133"/>
                  </a:cubicBezTo>
                  <a:cubicBezTo>
                    <a:pt x="607" y="3488"/>
                    <a:pt x="148" y="5349"/>
                    <a:pt x="40" y="7365"/>
                  </a:cubicBezTo>
                  <a:lnTo>
                    <a:pt x="0" y="21600"/>
                  </a:lnTo>
                  <a:cubicBezTo>
                    <a:pt x="49" y="20232"/>
                    <a:pt x="213" y="18915"/>
                    <a:pt x="477" y="17697"/>
                  </a:cubicBezTo>
                  <a:cubicBezTo>
                    <a:pt x="794" y="16238"/>
                    <a:pt x="1263" y="14877"/>
                    <a:pt x="1942" y="13970"/>
                  </a:cubicBezTo>
                  <a:cubicBezTo>
                    <a:pt x="2437" y="13309"/>
                    <a:pt x="3013" y="12957"/>
                    <a:pt x="3600" y="12956"/>
                  </a:cubicBezTo>
                  <a:lnTo>
                    <a:pt x="18561" y="13025"/>
                  </a:lnTo>
                  <a:lnTo>
                    <a:pt x="21600" y="6647"/>
                  </a:lnTo>
                  <a:lnTo>
                    <a:pt x="18468" y="166"/>
                  </a:lnTo>
                  <a:lnTo>
                    <a:pt x="3973" y="0"/>
                  </a:lnTo>
                  <a:close/>
                </a:path>
              </a:pathLst>
            </a:custGeom>
            <a:gradFill>
              <a:gsLst>
                <a:gs pos="0">
                  <a:srgbClr val="4E4C4D"/>
                </a:gs>
                <a:gs pos="5504">
                  <a:srgbClr val="747271"/>
                </a:gs>
                <a:gs pos="16332">
                  <a:srgbClr val="3A3937"/>
                </a:gs>
                <a:gs pos="49974">
                  <a:srgbClr val="4F4E4D"/>
                </a:gs>
                <a:gs pos="100000">
                  <a:srgbClr val="4F4E4D"/>
                </a:gs>
              </a:gsLst>
              <a:lin ang="0" scaled="0"/>
            </a:gradFill>
            <a:ln>
              <a:noFill/>
            </a:ln>
            <a:effectLst>
              <a:outerShdw blurRad="76200" dist="104176" dir="5994329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;p3">
              <a:extLst>
                <a:ext uri="{FF2B5EF4-FFF2-40B4-BE49-F238E27FC236}">
                  <a16:creationId xmlns:a16="http://schemas.microsoft.com/office/drawing/2014/main" id="{5D0AD6E5-084A-58F8-F423-E56DDD68FDC9}"/>
                </a:ext>
              </a:extLst>
            </p:cNvPr>
            <p:cNvSpPr/>
            <p:nvPr/>
          </p:nvSpPr>
          <p:spPr>
            <a:xfrm>
              <a:off x="5341663" y="4590541"/>
              <a:ext cx="1508674" cy="13968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7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4" y="5127"/>
                  </a:lnTo>
                  <a:lnTo>
                    <a:pt x="10544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5F5F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5;p3">
              <a:extLst>
                <a:ext uri="{FF2B5EF4-FFF2-40B4-BE49-F238E27FC236}">
                  <a16:creationId xmlns:a16="http://schemas.microsoft.com/office/drawing/2014/main" id="{E6AF35AF-3EB7-CC03-113C-B7F82A146272}"/>
                </a:ext>
              </a:extLst>
            </p:cNvPr>
            <p:cNvSpPr/>
            <p:nvPr/>
          </p:nvSpPr>
          <p:spPr>
            <a:xfrm>
              <a:off x="4137674" y="3525246"/>
              <a:ext cx="482597" cy="482596"/>
            </a:xfrm>
            <a:prstGeom prst="ellipse">
              <a:avLst/>
            </a:prstGeom>
            <a:solidFill>
              <a:srgbClr val="000000">
                <a:alpha val="35686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26;p3" descr="icon-pngs-9.jpg copy 3.png">
              <a:extLst>
                <a:ext uri="{FF2B5EF4-FFF2-40B4-BE49-F238E27FC236}">
                  <a16:creationId xmlns:a16="http://schemas.microsoft.com/office/drawing/2014/main" id="{19A292D2-8DC1-EA76-A6DC-87B958F93B6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827" r="4827"/>
            <a:stretch/>
          </p:blipFill>
          <p:spPr>
            <a:xfrm>
              <a:off x="4251575" y="3639147"/>
              <a:ext cx="254742" cy="254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8;p3">
              <a:extLst>
                <a:ext uri="{FF2B5EF4-FFF2-40B4-BE49-F238E27FC236}">
                  <a16:creationId xmlns:a16="http://schemas.microsoft.com/office/drawing/2014/main" id="{DDC862AC-4459-DDAB-FE51-ED156E1E0CFE}"/>
                </a:ext>
              </a:extLst>
            </p:cNvPr>
            <p:cNvSpPr txBox="1"/>
            <p:nvPr/>
          </p:nvSpPr>
          <p:spPr>
            <a:xfrm>
              <a:off x="4533177" y="3443065"/>
              <a:ext cx="1325056" cy="60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Konversi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MBKM Sem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Gasal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TA 2022/2023</a:t>
              </a:r>
              <a:endParaRPr sz="2200" dirty="0"/>
            </a:p>
          </p:txBody>
        </p:sp>
        <p:sp>
          <p:nvSpPr>
            <p:cNvPr id="36" name="Google Shape;29;p3">
              <a:extLst>
                <a:ext uri="{FF2B5EF4-FFF2-40B4-BE49-F238E27FC236}">
                  <a16:creationId xmlns:a16="http://schemas.microsoft.com/office/drawing/2014/main" id="{45C24A33-6BE5-9F32-A9F4-2A37636530AA}"/>
                </a:ext>
              </a:extLst>
            </p:cNvPr>
            <p:cNvSpPr/>
            <p:nvPr/>
          </p:nvSpPr>
          <p:spPr>
            <a:xfrm>
              <a:off x="7569029" y="3123024"/>
              <a:ext cx="482596" cy="482597"/>
            </a:xfrm>
            <a:prstGeom prst="ellipse">
              <a:avLst/>
            </a:prstGeom>
            <a:solidFill>
              <a:srgbClr val="000000">
                <a:alpha val="35686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0;p3" descr="gearbrain.png">
              <a:extLst>
                <a:ext uri="{FF2B5EF4-FFF2-40B4-BE49-F238E27FC236}">
                  <a16:creationId xmlns:a16="http://schemas.microsoft.com/office/drawing/2014/main" id="{E1F7FFF6-71DB-96EC-4514-9AD0889479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03274" y="3236925"/>
              <a:ext cx="214054" cy="254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2;p3">
              <a:extLst>
                <a:ext uri="{FF2B5EF4-FFF2-40B4-BE49-F238E27FC236}">
                  <a16:creationId xmlns:a16="http://schemas.microsoft.com/office/drawing/2014/main" id="{1A13C898-A450-858D-00C2-A3BA9060C41A}"/>
                </a:ext>
              </a:extLst>
            </p:cNvPr>
            <p:cNvSpPr txBox="1"/>
            <p:nvPr/>
          </p:nvSpPr>
          <p:spPr>
            <a:xfrm>
              <a:off x="6233306" y="3102463"/>
              <a:ext cx="1449538" cy="7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MK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Pilihan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untuk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Pertukaran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Internal UNISA</a:t>
              </a:r>
              <a:endParaRPr sz="2200" dirty="0"/>
            </a:p>
          </p:txBody>
        </p:sp>
        <p:sp>
          <p:nvSpPr>
            <p:cNvPr id="40" name="Google Shape;33;p3">
              <a:extLst>
                <a:ext uri="{FF2B5EF4-FFF2-40B4-BE49-F238E27FC236}">
                  <a16:creationId xmlns:a16="http://schemas.microsoft.com/office/drawing/2014/main" id="{46B4E37D-56BA-00B8-B5F9-C4C664DA4055}"/>
                </a:ext>
              </a:extLst>
            </p:cNvPr>
            <p:cNvSpPr/>
            <p:nvPr/>
          </p:nvSpPr>
          <p:spPr>
            <a:xfrm>
              <a:off x="3524043" y="2663386"/>
              <a:ext cx="482596" cy="482596"/>
            </a:xfrm>
            <a:prstGeom prst="ellipse">
              <a:avLst/>
            </a:prstGeom>
            <a:solidFill>
              <a:srgbClr val="000000">
                <a:alpha val="35686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34;p3" descr="icon-pngs-9.jpg copy 8.png">
              <a:extLst>
                <a:ext uri="{FF2B5EF4-FFF2-40B4-BE49-F238E27FC236}">
                  <a16:creationId xmlns:a16="http://schemas.microsoft.com/office/drawing/2014/main" id="{51B28EFE-954C-7EE2-FF83-2BDC8CF0A8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680" r="8679"/>
            <a:stretch/>
          </p:blipFill>
          <p:spPr>
            <a:xfrm>
              <a:off x="3637944" y="2777287"/>
              <a:ext cx="254742" cy="25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36;p3">
              <a:extLst>
                <a:ext uri="{FF2B5EF4-FFF2-40B4-BE49-F238E27FC236}">
                  <a16:creationId xmlns:a16="http://schemas.microsoft.com/office/drawing/2014/main" id="{60BDE157-B63E-A753-8352-813906427409}"/>
                </a:ext>
              </a:extLst>
            </p:cNvPr>
            <p:cNvSpPr txBox="1"/>
            <p:nvPr/>
          </p:nvSpPr>
          <p:spPr>
            <a:xfrm>
              <a:off x="3970403" y="2571943"/>
              <a:ext cx="1708988" cy="6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Program CBL/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PjBL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Prodi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Biotek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Sem </a:t>
              </a: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Gasal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TA 2022/2023</a:t>
              </a:r>
              <a:endParaRPr sz="2200" dirty="0"/>
            </a:p>
          </p:txBody>
        </p:sp>
        <p:sp>
          <p:nvSpPr>
            <p:cNvPr id="46" name="Google Shape;53;p3">
              <a:extLst>
                <a:ext uri="{FF2B5EF4-FFF2-40B4-BE49-F238E27FC236}">
                  <a16:creationId xmlns:a16="http://schemas.microsoft.com/office/drawing/2014/main" id="{591378A9-C9CB-8F57-862D-10CD5E6F9536}"/>
                </a:ext>
              </a:extLst>
            </p:cNvPr>
            <p:cNvSpPr txBox="1"/>
            <p:nvPr/>
          </p:nvSpPr>
          <p:spPr>
            <a:xfrm>
              <a:off x="3339205" y="5080350"/>
              <a:ext cx="5545360" cy="1148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029"/>
                </a:buClr>
                <a:buSzPts val="2000"/>
                <a:buFont typeface="Avenir"/>
                <a:buNone/>
              </a:pPr>
              <a:r>
                <a:rPr lang="en-US" sz="2800" b="1" i="0" u="none" strike="noStrike" cap="none" dirty="0">
                  <a:solidFill>
                    <a:srgbClr val="FF8029"/>
                  </a:solidFill>
                  <a:latin typeface="Avenir"/>
                  <a:ea typeface="Avenir"/>
                  <a:cs typeface="Avenir"/>
                  <a:sym typeface="Avenir"/>
                </a:rPr>
                <a:t>PENGEMBANGAN BKP MBKM DAN PERTUKARAN INTERNAL IPE PRODI BIOTEKNOLOGI</a:t>
              </a:r>
              <a:endParaRPr sz="2800" b="1" dirty="0"/>
            </a:p>
          </p:txBody>
        </p:sp>
      </p:grpSp>
      <p:pic>
        <p:nvPicPr>
          <p:cNvPr id="51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F1271D5C-5426-E865-10F9-2150D54D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0888" y="-21947"/>
            <a:ext cx="2095700" cy="756000"/>
          </a:xfrm>
          <a:prstGeom prst="rect">
            <a:avLst/>
          </a:prstGeom>
          <a:noFill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36D6D6-A1C8-4708-E56A-3AB221DB3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29" y="170994"/>
            <a:ext cx="1767961" cy="4421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D03A422-938B-41AA-B05F-FE0D63F635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27" y="75338"/>
            <a:ext cx="1388292" cy="740242"/>
          </a:xfrm>
          <a:prstGeom prst="rect">
            <a:avLst/>
          </a:prstGeom>
        </p:spPr>
      </p:pic>
      <p:pic>
        <p:nvPicPr>
          <p:cNvPr id="56" name="Picture 55" descr="A picture containing logo&#10;&#10;Description automatically generated">
            <a:extLst>
              <a:ext uri="{FF2B5EF4-FFF2-40B4-BE49-F238E27FC236}">
                <a16:creationId xmlns:a16="http://schemas.microsoft.com/office/drawing/2014/main" id="{6110810A-C857-6249-CDCC-B31F65D2D3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" y="82405"/>
            <a:ext cx="693544" cy="957006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380CC74A-6A9A-F906-4B8D-F56240B33C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3" y="82405"/>
            <a:ext cx="675839" cy="9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396D8F5-E03C-02EF-5949-BC3A21AEF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394" y="616926"/>
            <a:ext cx="1123886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5" dirty="0" err="1">
                <a:solidFill>
                  <a:schemeClr val="tx1"/>
                </a:solidFill>
                <a:latin typeface="Arial"/>
                <a:cs typeface="Arial"/>
              </a:rPr>
              <a:t>Implementasi</a:t>
            </a:r>
            <a:r>
              <a:rPr sz="4800" b="1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chemeClr val="tx1"/>
                </a:solidFill>
                <a:latin typeface="Arial"/>
                <a:cs typeface="Arial"/>
              </a:rPr>
              <a:t>MBKM</a:t>
            </a:r>
            <a:r>
              <a:rPr sz="48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chemeClr val="tx1"/>
                </a:solidFill>
                <a:latin typeface="Arial"/>
                <a:cs typeface="Arial"/>
              </a:rPr>
              <a:t>Gasal</a:t>
            </a:r>
            <a:r>
              <a:rPr sz="4800" b="1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chemeClr val="tx1"/>
                </a:solidFill>
                <a:latin typeface="Arial"/>
                <a:cs typeface="Arial"/>
              </a:rPr>
              <a:t>2022/2023</a:t>
            </a:r>
            <a:endParaRPr sz="4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2BE2E7-A7F5-D464-522C-A79CED6DB058}"/>
              </a:ext>
            </a:extLst>
          </p:cNvPr>
          <p:cNvGrpSpPr/>
          <p:nvPr/>
        </p:nvGrpSpPr>
        <p:grpSpPr>
          <a:xfrm>
            <a:off x="370947" y="636478"/>
            <a:ext cx="11821160" cy="6104890"/>
            <a:chOff x="370947" y="519510"/>
            <a:chExt cx="11821160" cy="610489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8904416-B430-581C-B2F1-E4E97E2F4508}"/>
                </a:ext>
              </a:extLst>
            </p:cNvPr>
            <p:cNvSpPr/>
            <p:nvPr/>
          </p:nvSpPr>
          <p:spPr>
            <a:xfrm>
              <a:off x="11494127" y="534712"/>
              <a:ext cx="698500" cy="6089650"/>
            </a:xfrm>
            <a:custGeom>
              <a:avLst/>
              <a:gdLst/>
              <a:ahLst/>
              <a:cxnLst/>
              <a:rect l="l" t="t" r="r" b="b"/>
              <a:pathLst>
                <a:path w="698500" h="6089650">
                  <a:moveTo>
                    <a:pt x="697871" y="0"/>
                  </a:moveTo>
                  <a:lnTo>
                    <a:pt x="505972" y="37059"/>
                  </a:lnTo>
                  <a:lnTo>
                    <a:pt x="291646" y="141102"/>
                  </a:lnTo>
                  <a:lnTo>
                    <a:pt x="152162" y="242739"/>
                  </a:lnTo>
                  <a:lnTo>
                    <a:pt x="102368" y="288501"/>
                  </a:lnTo>
                  <a:lnTo>
                    <a:pt x="90426" y="342938"/>
                  </a:lnTo>
                  <a:lnTo>
                    <a:pt x="78739" y="402837"/>
                  </a:lnTo>
                  <a:lnTo>
                    <a:pt x="67463" y="467926"/>
                  </a:lnTo>
                  <a:lnTo>
                    <a:pt x="56755" y="537933"/>
                  </a:lnTo>
                  <a:lnTo>
                    <a:pt x="46770" y="612586"/>
                  </a:lnTo>
                  <a:lnTo>
                    <a:pt x="42098" y="651570"/>
                  </a:lnTo>
                  <a:lnTo>
                    <a:pt x="37665" y="691613"/>
                  </a:lnTo>
                  <a:lnTo>
                    <a:pt x="33491" y="732682"/>
                  </a:lnTo>
                  <a:lnTo>
                    <a:pt x="29595" y="774742"/>
                  </a:lnTo>
                  <a:lnTo>
                    <a:pt x="25997" y="817760"/>
                  </a:lnTo>
                  <a:lnTo>
                    <a:pt x="22716" y="861702"/>
                  </a:lnTo>
                  <a:lnTo>
                    <a:pt x="19773" y="906533"/>
                  </a:lnTo>
                  <a:lnTo>
                    <a:pt x="17185" y="952219"/>
                  </a:lnTo>
                  <a:lnTo>
                    <a:pt x="14974" y="998727"/>
                  </a:lnTo>
                  <a:lnTo>
                    <a:pt x="13157" y="1046023"/>
                  </a:lnTo>
                  <a:lnTo>
                    <a:pt x="11756" y="1094072"/>
                  </a:lnTo>
                  <a:lnTo>
                    <a:pt x="10789" y="1142841"/>
                  </a:lnTo>
                  <a:lnTo>
                    <a:pt x="10276" y="1192296"/>
                  </a:lnTo>
                  <a:lnTo>
                    <a:pt x="10236" y="1242401"/>
                  </a:lnTo>
                  <a:lnTo>
                    <a:pt x="10689" y="1293125"/>
                  </a:lnTo>
                  <a:lnTo>
                    <a:pt x="11654" y="1344432"/>
                  </a:lnTo>
                  <a:lnTo>
                    <a:pt x="13151" y="1396289"/>
                  </a:lnTo>
                  <a:lnTo>
                    <a:pt x="15200" y="1448661"/>
                  </a:lnTo>
                  <a:lnTo>
                    <a:pt x="17819" y="1501515"/>
                  </a:lnTo>
                  <a:lnTo>
                    <a:pt x="21029" y="1554817"/>
                  </a:lnTo>
                  <a:lnTo>
                    <a:pt x="24848" y="1608532"/>
                  </a:lnTo>
                  <a:lnTo>
                    <a:pt x="29297" y="1662627"/>
                  </a:lnTo>
                  <a:lnTo>
                    <a:pt x="34395" y="1717067"/>
                  </a:lnTo>
                  <a:lnTo>
                    <a:pt x="40161" y="1771820"/>
                  </a:lnTo>
                  <a:lnTo>
                    <a:pt x="46615" y="1826849"/>
                  </a:lnTo>
                  <a:lnTo>
                    <a:pt x="53776" y="1882123"/>
                  </a:lnTo>
                  <a:lnTo>
                    <a:pt x="61664" y="1937606"/>
                  </a:lnTo>
                  <a:lnTo>
                    <a:pt x="70299" y="1993264"/>
                  </a:lnTo>
                  <a:lnTo>
                    <a:pt x="79699" y="2049065"/>
                  </a:lnTo>
                  <a:lnTo>
                    <a:pt x="89884" y="2104973"/>
                  </a:lnTo>
                  <a:lnTo>
                    <a:pt x="100875" y="2160954"/>
                  </a:lnTo>
                  <a:lnTo>
                    <a:pt x="112689" y="2216976"/>
                  </a:lnTo>
                  <a:lnTo>
                    <a:pt x="125348" y="2273003"/>
                  </a:lnTo>
                  <a:lnTo>
                    <a:pt x="138870" y="2329001"/>
                  </a:lnTo>
                  <a:lnTo>
                    <a:pt x="153274" y="2384938"/>
                  </a:lnTo>
                  <a:lnTo>
                    <a:pt x="168581" y="2440778"/>
                  </a:lnTo>
                  <a:lnTo>
                    <a:pt x="184810" y="2496488"/>
                  </a:lnTo>
                  <a:lnTo>
                    <a:pt x="201980" y="2552033"/>
                  </a:lnTo>
                  <a:lnTo>
                    <a:pt x="220111" y="2607380"/>
                  </a:lnTo>
                  <a:lnTo>
                    <a:pt x="239222" y="2662495"/>
                  </a:lnTo>
                  <a:lnTo>
                    <a:pt x="259334" y="2717344"/>
                  </a:lnTo>
                  <a:lnTo>
                    <a:pt x="280464" y="2771892"/>
                  </a:lnTo>
                  <a:lnTo>
                    <a:pt x="302633" y="2826106"/>
                  </a:lnTo>
                  <a:lnTo>
                    <a:pt x="325861" y="2879952"/>
                  </a:lnTo>
                  <a:lnTo>
                    <a:pt x="350166" y="2933396"/>
                  </a:lnTo>
                  <a:lnTo>
                    <a:pt x="375569" y="2986403"/>
                  </a:lnTo>
                  <a:lnTo>
                    <a:pt x="402088" y="3038940"/>
                  </a:lnTo>
                  <a:lnTo>
                    <a:pt x="394722" y="3038940"/>
                  </a:lnTo>
                  <a:lnTo>
                    <a:pt x="368014" y="3091625"/>
                  </a:lnTo>
                  <a:lnTo>
                    <a:pt x="342430" y="3144784"/>
                  </a:lnTo>
                  <a:lnTo>
                    <a:pt x="317953" y="3198381"/>
                  </a:lnTo>
                  <a:lnTo>
                    <a:pt x="294562" y="3252383"/>
                  </a:lnTo>
                  <a:lnTo>
                    <a:pt x="272238" y="3306755"/>
                  </a:lnTo>
                  <a:lnTo>
                    <a:pt x="250960" y="3361463"/>
                  </a:lnTo>
                  <a:lnTo>
                    <a:pt x="230598" y="3416796"/>
                  </a:lnTo>
                  <a:lnTo>
                    <a:pt x="211466" y="3471753"/>
                  </a:lnTo>
                  <a:lnTo>
                    <a:pt x="193211" y="3527265"/>
                  </a:lnTo>
                  <a:lnTo>
                    <a:pt x="175923" y="3582978"/>
                  </a:lnTo>
                  <a:lnTo>
                    <a:pt x="159583" y="3638856"/>
                  </a:lnTo>
                  <a:lnTo>
                    <a:pt x="144171" y="3694865"/>
                  </a:lnTo>
                  <a:lnTo>
                    <a:pt x="129668" y="3750972"/>
                  </a:lnTo>
                  <a:lnTo>
                    <a:pt x="116053" y="3807142"/>
                  </a:lnTo>
                  <a:lnTo>
                    <a:pt x="103308" y="3863341"/>
                  </a:lnTo>
                  <a:lnTo>
                    <a:pt x="91412" y="3919536"/>
                  </a:lnTo>
                  <a:lnTo>
                    <a:pt x="80346" y="3975691"/>
                  </a:lnTo>
                  <a:lnTo>
                    <a:pt x="70089" y="4031772"/>
                  </a:lnTo>
                  <a:lnTo>
                    <a:pt x="60623" y="4087746"/>
                  </a:lnTo>
                  <a:lnTo>
                    <a:pt x="51927" y="4143579"/>
                  </a:lnTo>
                  <a:lnTo>
                    <a:pt x="43982" y="4199236"/>
                  </a:lnTo>
                  <a:lnTo>
                    <a:pt x="36767" y="4254683"/>
                  </a:lnTo>
                  <a:lnTo>
                    <a:pt x="30264" y="4309886"/>
                  </a:lnTo>
                  <a:lnTo>
                    <a:pt x="24452" y="4364811"/>
                  </a:lnTo>
                  <a:lnTo>
                    <a:pt x="19311" y="4419423"/>
                  </a:lnTo>
                  <a:lnTo>
                    <a:pt x="14823" y="4473690"/>
                  </a:lnTo>
                  <a:lnTo>
                    <a:pt x="10967" y="4527575"/>
                  </a:lnTo>
                  <a:lnTo>
                    <a:pt x="7723" y="4581046"/>
                  </a:lnTo>
                  <a:lnTo>
                    <a:pt x="5072" y="4634068"/>
                  </a:lnTo>
                  <a:lnTo>
                    <a:pt x="2994" y="4686607"/>
                  </a:lnTo>
                  <a:lnTo>
                    <a:pt x="1469" y="4738629"/>
                  </a:lnTo>
                  <a:lnTo>
                    <a:pt x="477" y="4790100"/>
                  </a:lnTo>
                  <a:lnTo>
                    <a:pt x="0" y="4840986"/>
                  </a:lnTo>
                  <a:lnTo>
                    <a:pt x="16" y="4891251"/>
                  </a:lnTo>
                  <a:lnTo>
                    <a:pt x="506" y="4940864"/>
                  </a:lnTo>
                  <a:lnTo>
                    <a:pt x="1451" y="4989788"/>
                  </a:lnTo>
                  <a:lnTo>
                    <a:pt x="2831" y="5037990"/>
                  </a:lnTo>
                  <a:lnTo>
                    <a:pt x="4625" y="5085437"/>
                  </a:lnTo>
                  <a:lnTo>
                    <a:pt x="6815" y="5132093"/>
                  </a:lnTo>
                  <a:lnTo>
                    <a:pt x="9381" y="5177925"/>
                  </a:lnTo>
                  <a:lnTo>
                    <a:pt x="12302" y="5222898"/>
                  </a:lnTo>
                  <a:lnTo>
                    <a:pt x="15559" y="5266979"/>
                  </a:lnTo>
                  <a:lnTo>
                    <a:pt x="19133" y="5310133"/>
                  </a:lnTo>
                  <a:lnTo>
                    <a:pt x="23003" y="5352326"/>
                  </a:lnTo>
                  <a:lnTo>
                    <a:pt x="27150" y="5393524"/>
                  </a:lnTo>
                  <a:lnTo>
                    <a:pt x="31554" y="5433693"/>
                  </a:lnTo>
                  <a:lnTo>
                    <a:pt x="36196" y="5472799"/>
                  </a:lnTo>
                  <a:lnTo>
                    <a:pt x="41055" y="5510807"/>
                  </a:lnTo>
                  <a:lnTo>
                    <a:pt x="51346" y="5583394"/>
                  </a:lnTo>
                  <a:lnTo>
                    <a:pt x="62271" y="5651182"/>
                  </a:lnTo>
                  <a:lnTo>
                    <a:pt x="73672" y="5713898"/>
                  </a:lnTo>
                  <a:lnTo>
                    <a:pt x="85390" y="5771268"/>
                  </a:lnTo>
                  <a:lnTo>
                    <a:pt x="141113" y="5843451"/>
                  </a:lnTo>
                  <a:lnTo>
                    <a:pt x="280597" y="5944925"/>
                  </a:lnTo>
                  <a:lnTo>
                    <a:pt x="494923" y="6049348"/>
                  </a:lnTo>
                  <a:lnTo>
                    <a:pt x="697871" y="6089618"/>
                  </a:lnTo>
                  <a:lnTo>
                    <a:pt x="697871" y="5459612"/>
                  </a:lnTo>
                  <a:lnTo>
                    <a:pt x="474478" y="3443435"/>
                  </a:lnTo>
                  <a:lnTo>
                    <a:pt x="517434" y="3440352"/>
                  </a:lnTo>
                  <a:lnTo>
                    <a:pt x="558816" y="3431349"/>
                  </a:lnTo>
                  <a:lnTo>
                    <a:pt x="598310" y="3416796"/>
                  </a:lnTo>
                  <a:lnTo>
                    <a:pt x="635605" y="3397063"/>
                  </a:lnTo>
                  <a:lnTo>
                    <a:pt x="670390" y="3372521"/>
                  </a:lnTo>
                  <a:lnTo>
                    <a:pt x="697871" y="3347602"/>
                  </a:lnTo>
                  <a:lnTo>
                    <a:pt x="697871" y="2729604"/>
                  </a:lnTo>
                  <a:lnTo>
                    <a:pt x="648502" y="2691504"/>
                  </a:lnTo>
                  <a:lnTo>
                    <a:pt x="610852" y="2671437"/>
                  </a:lnTo>
                  <a:lnTo>
                    <a:pt x="570925" y="2656639"/>
                  </a:lnTo>
                  <a:lnTo>
                    <a:pt x="529043" y="2647485"/>
                  </a:lnTo>
                  <a:lnTo>
                    <a:pt x="485527" y="2644351"/>
                  </a:lnTo>
                  <a:lnTo>
                    <a:pt x="697871" y="727949"/>
                  </a:lnTo>
                  <a:lnTo>
                    <a:pt x="697871" y="0"/>
                  </a:lnTo>
                  <a:close/>
                </a:path>
              </a:pathLst>
            </a:custGeom>
            <a:solidFill>
              <a:srgbClr val="F8B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6800B5D-6A3F-8CA0-45F6-C5D52806EE36}"/>
                </a:ext>
              </a:extLst>
            </p:cNvPr>
            <p:cNvSpPr/>
            <p:nvPr/>
          </p:nvSpPr>
          <p:spPr>
            <a:xfrm>
              <a:off x="11929998" y="519510"/>
              <a:ext cx="262255" cy="6099810"/>
            </a:xfrm>
            <a:custGeom>
              <a:avLst/>
              <a:gdLst/>
              <a:ahLst/>
              <a:cxnLst/>
              <a:rect l="l" t="t" r="r" b="b"/>
              <a:pathLst>
                <a:path w="262254" h="6099809">
                  <a:moveTo>
                    <a:pt x="262000" y="3299841"/>
                  </a:moveTo>
                  <a:lnTo>
                    <a:pt x="199989" y="3352198"/>
                  </a:lnTo>
                  <a:lnTo>
                    <a:pt x="160979" y="3371516"/>
                  </a:lnTo>
                  <a:lnTo>
                    <a:pt x="119148" y="3383596"/>
                  </a:lnTo>
                  <a:lnTo>
                    <a:pt x="75056" y="3387771"/>
                  </a:lnTo>
                  <a:lnTo>
                    <a:pt x="45648" y="3394323"/>
                  </a:lnTo>
                  <a:lnTo>
                    <a:pt x="21812" y="3412282"/>
                  </a:lnTo>
                  <a:lnTo>
                    <a:pt x="5834" y="3439099"/>
                  </a:lnTo>
                  <a:lnTo>
                    <a:pt x="0" y="3472226"/>
                  </a:lnTo>
                  <a:lnTo>
                    <a:pt x="262000" y="6099293"/>
                  </a:lnTo>
                  <a:lnTo>
                    <a:pt x="262000" y="4676882"/>
                  </a:lnTo>
                  <a:lnTo>
                    <a:pt x="146430" y="3552236"/>
                  </a:lnTo>
                  <a:lnTo>
                    <a:pt x="187858" y="3540977"/>
                  </a:lnTo>
                  <a:lnTo>
                    <a:pt x="227625" y="3525118"/>
                  </a:lnTo>
                  <a:lnTo>
                    <a:pt x="262000" y="3506788"/>
                  </a:lnTo>
                  <a:lnTo>
                    <a:pt x="262000" y="3299841"/>
                  </a:lnTo>
                  <a:close/>
                </a:path>
                <a:path w="262254" h="6099809">
                  <a:moveTo>
                    <a:pt x="262000" y="0"/>
                  </a:moveTo>
                  <a:lnTo>
                    <a:pt x="0" y="2668697"/>
                  </a:lnTo>
                  <a:lnTo>
                    <a:pt x="6012" y="2701750"/>
                  </a:lnTo>
                  <a:lnTo>
                    <a:pt x="22288" y="2728530"/>
                  </a:lnTo>
                  <a:lnTo>
                    <a:pt x="46184" y="2746474"/>
                  </a:lnTo>
                  <a:lnTo>
                    <a:pt x="75056" y="2753025"/>
                  </a:lnTo>
                  <a:lnTo>
                    <a:pt x="119148" y="2757203"/>
                  </a:lnTo>
                  <a:lnTo>
                    <a:pt x="160979" y="2769292"/>
                  </a:lnTo>
                  <a:lnTo>
                    <a:pt x="199989" y="2788621"/>
                  </a:lnTo>
                  <a:lnTo>
                    <a:pt x="235617" y="2814521"/>
                  </a:lnTo>
                  <a:lnTo>
                    <a:pt x="262000" y="2841001"/>
                  </a:lnTo>
                  <a:lnTo>
                    <a:pt x="262000" y="2634070"/>
                  </a:lnTo>
                  <a:lnTo>
                    <a:pt x="227625" y="2615724"/>
                  </a:lnTo>
                  <a:lnTo>
                    <a:pt x="187858" y="2599843"/>
                  </a:lnTo>
                  <a:lnTo>
                    <a:pt x="146430" y="2588560"/>
                  </a:lnTo>
                  <a:lnTo>
                    <a:pt x="262000" y="1445604"/>
                  </a:lnTo>
                  <a:lnTo>
                    <a:pt x="2620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9DAF21EA-CCBE-1D5E-33CE-070312AC6D57}"/>
                </a:ext>
              </a:extLst>
            </p:cNvPr>
            <p:cNvPicPr/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947" y="903732"/>
              <a:ext cx="11566163" cy="5364416"/>
            </a:xfrm>
            <a:prstGeom prst="rect">
              <a:avLst/>
            </a:prstGeom>
          </p:spPr>
        </p:pic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8B104DE1-D1F9-617F-47B7-30D288EE19D5}"/>
              </a:ext>
            </a:extLst>
          </p:cNvPr>
          <p:cNvSpPr txBox="1"/>
          <p:nvPr/>
        </p:nvSpPr>
        <p:spPr>
          <a:xfrm>
            <a:off x="5706027" y="3167388"/>
            <a:ext cx="30369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Pertukaran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Mahasiswa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55DBE8B-A94C-9E93-A104-6359BFCD3400}"/>
              </a:ext>
            </a:extLst>
          </p:cNvPr>
          <p:cNvSpPr txBox="1"/>
          <p:nvPr/>
        </p:nvSpPr>
        <p:spPr>
          <a:xfrm>
            <a:off x="10042358" y="3694692"/>
            <a:ext cx="17786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latin typeface="Arial"/>
                <a:cs typeface="Arial"/>
              </a:rPr>
              <a:t>Magang</a:t>
            </a:r>
            <a:r>
              <a:rPr lang="en-US" sz="2000" b="1" dirty="0">
                <a:latin typeface="Arial"/>
                <a:cs typeface="Arial"/>
              </a:rPr>
              <a:t>/ </a:t>
            </a:r>
            <a:r>
              <a:rPr lang="en-US" sz="2000" b="1" dirty="0" err="1">
                <a:latin typeface="Arial"/>
                <a:cs typeface="Arial"/>
              </a:rPr>
              <a:t>Praktik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Kerja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2B7D6565-FD9C-4FFC-5AFC-8CE3F6DE68F5}"/>
              </a:ext>
            </a:extLst>
          </p:cNvPr>
          <p:cNvSpPr txBox="1"/>
          <p:nvPr/>
        </p:nvSpPr>
        <p:spPr>
          <a:xfrm>
            <a:off x="2639140" y="4588083"/>
            <a:ext cx="2371364" cy="1681228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69"/>
              </a:spcBef>
            </a:pPr>
            <a:r>
              <a:rPr lang="en-US" sz="2000" b="1" dirty="0" err="1">
                <a:latin typeface="Arial"/>
                <a:cs typeface="Arial"/>
              </a:rPr>
              <a:t>Magang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Riset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latin typeface="Arial"/>
                <a:cs typeface="Arial"/>
              </a:rPr>
              <a:t>Mitra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Badan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Riset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Inovasi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Nasional</a:t>
            </a:r>
            <a:endParaRPr sz="14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latin typeface="Arial MT"/>
                <a:cs typeface="Arial MT"/>
              </a:rPr>
              <a:t>5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mahasiswa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semester</a:t>
            </a:r>
            <a:r>
              <a:rPr sz="1600" b="1" spc="-5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5</a:t>
            </a:r>
          </a:p>
          <a:p>
            <a:pPr marL="135890" marR="125095" algn="ctr">
              <a:lnSpc>
                <a:spcPct val="100000"/>
              </a:lnSpc>
            </a:pPr>
            <a:r>
              <a:rPr lang="en-US" sz="1400" dirty="0" err="1">
                <a:latin typeface="Arial MT"/>
                <a:cs typeface="Arial MT"/>
              </a:rPr>
              <a:t>Pelaksanaan</a:t>
            </a:r>
            <a:r>
              <a:rPr lang="en-US" sz="1400" dirty="0">
                <a:latin typeface="Arial MT"/>
                <a:cs typeface="Arial MT"/>
              </a:rPr>
              <a:t>: 5 Sept 2022 – 17 Feb 2023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28657A85-663A-D0A9-BF0D-3A0276A27723}"/>
              </a:ext>
            </a:extLst>
          </p:cNvPr>
          <p:cNvSpPr txBox="1"/>
          <p:nvPr/>
        </p:nvSpPr>
        <p:spPr>
          <a:xfrm>
            <a:off x="5951982" y="4678006"/>
            <a:ext cx="2214880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Membangun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Desa</a:t>
            </a:r>
            <a:endParaRPr sz="2000" dirty="0">
              <a:latin typeface="Arial"/>
              <a:cs typeface="Arial"/>
            </a:endParaRPr>
          </a:p>
          <a:p>
            <a:pPr marL="12065" marR="52069" indent="1270" algn="ctr">
              <a:lnSpc>
                <a:spcPct val="100000"/>
              </a:lnSpc>
              <a:spcBef>
                <a:spcPts val="1065"/>
              </a:spcBef>
            </a:pPr>
            <a:r>
              <a:rPr sz="1400" b="1" dirty="0">
                <a:latin typeface="Arial"/>
                <a:cs typeface="Arial"/>
              </a:rPr>
              <a:t>Mitra : </a:t>
            </a:r>
            <a:r>
              <a:rPr sz="1400" b="1" spc="-5" dirty="0">
                <a:latin typeface="Arial"/>
                <a:cs typeface="Arial"/>
              </a:rPr>
              <a:t>Desa Agrowisata </a:t>
            </a:r>
            <a:r>
              <a:rPr sz="1400" b="1" dirty="0">
                <a:latin typeface="Arial"/>
                <a:cs typeface="Arial"/>
              </a:rPr>
              <a:t> Salak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Ledoknongko,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Turi,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Sleman</a:t>
            </a:r>
            <a:endParaRPr sz="1400" dirty="0">
              <a:latin typeface="Arial"/>
              <a:cs typeface="Arial"/>
            </a:endParaRPr>
          </a:p>
          <a:p>
            <a:pPr marL="53340" algn="ctr">
              <a:lnSpc>
                <a:spcPct val="100000"/>
              </a:lnSpc>
              <a:spcBef>
                <a:spcPts val="775"/>
              </a:spcBef>
            </a:pPr>
            <a:r>
              <a:rPr sz="1400" dirty="0">
                <a:latin typeface="Arial MT"/>
                <a:cs typeface="Arial MT"/>
              </a:rPr>
              <a:t>10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mahasiswa</a:t>
            </a:r>
            <a:endParaRPr sz="1400" dirty="0">
              <a:latin typeface="Arial MT"/>
              <a:cs typeface="Arial MT"/>
            </a:endParaRPr>
          </a:p>
          <a:p>
            <a:pPr marL="53340" algn="ctr">
              <a:lnSpc>
                <a:spcPct val="100000"/>
              </a:lnSpc>
            </a:pPr>
            <a:r>
              <a:rPr sz="1600" b="1" dirty="0">
                <a:latin typeface="Arial MT"/>
                <a:cs typeface="Arial MT"/>
              </a:rPr>
              <a:t>semester</a:t>
            </a:r>
            <a:r>
              <a:rPr sz="1600" b="1" spc="-9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7</a:t>
            </a:r>
            <a:r>
              <a:rPr lang="en-US" sz="1400" dirty="0">
                <a:latin typeface="Arial MT"/>
                <a:cs typeface="Arial MT"/>
              </a:rPr>
              <a:t> </a:t>
            </a:r>
          </a:p>
          <a:p>
            <a:pPr marL="53340" algn="ctr">
              <a:lnSpc>
                <a:spcPct val="100000"/>
              </a:lnSpc>
            </a:pPr>
            <a:r>
              <a:rPr lang="en-US" sz="1400" dirty="0" err="1">
                <a:latin typeface="Arial MT"/>
                <a:cs typeface="Arial MT"/>
              </a:rPr>
              <a:t>Pelaksanaan</a:t>
            </a:r>
            <a:r>
              <a:rPr lang="en-US" sz="1400" dirty="0">
                <a:latin typeface="Arial MT"/>
                <a:cs typeface="Arial MT"/>
              </a:rPr>
              <a:t>: 5 Sept – 31 Des 2022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7492D44-D6C6-8A8C-FA02-D106BC53195B}"/>
              </a:ext>
            </a:extLst>
          </p:cNvPr>
          <p:cNvSpPr txBox="1"/>
          <p:nvPr/>
        </p:nvSpPr>
        <p:spPr>
          <a:xfrm>
            <a:off x="3336108" y="1707475"/>
            <a:ext cx="3291788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Mitra : </a:t>
            </a:r>
            <a:r>
              <a:rPr sz="1400" b="1" spc="-5" dirty="0">
                <a:latin typeface="Arial"/>
                <a:cs typeface="Arial"/>
              </a:rPr>
              <a:t>Fakultas </a:t>
            </a:r>
            <a:r>
              <a:rPr sz="1400" b="1" spc="-15" dirty="0">
                <a:latin typeface="Arial"/>
                <a:cs typeface="Arial"/>
              </a:rPr>
              <a:t>Teknologi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Pertanian,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Universitas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Brawijaya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Malang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485"/>
              </a:lnSpc>
            </a:pPr>
            <a:r>
              <a:rPr lang="en-US" sz="1400" dirty="0" err="1">
                <a:latin typeface="Arial MT"/>
                <a:cs typeface="Arial MT"/>
              </a:rPr>
              <a:t>Sebanyak</a:t>
            </a:r>
            <a:r>
              <a:rPr lang="en-US" sz="14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15</a:t>
            </a:r>
            <a:r>
              <a:rPr lang="en-US" sz="1400" dirty="0">
                <a:latin typeface="Arial MT"/>
                <a:cs typeface="Arial MT"/>
              </a:rPr>
              <a:t> </a:t>
            </a:r>
            <a:r>
              <a:rPr lang="en-US" sz="1400" dirty="0" err="1">
                <a:latin typeface="Arial MT"/>
                <a:cs typeface="Arial MT"/>
              </a:rPr>
              <a:t>peserta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mahasiswa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semester</a:t>
            </a:r>
            <a:r>
              <a:rPr lang="en-US" sz="1600" b="1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5</a:t>
            </a:r>
            <a:endParaRPr lang="en-US" sz="1600" b="1" dirty="0">
              <a:latin typeface="Arial MT"/>
              <a:cs typeface="Arial MT"/>
            </a:endParaRPr>
          </a:p>
          <a:p>
            <a:pPr algn="ctr">
              <a:lnSpc>
                <a:spcPts val="1485"/>
              </a:lnSpc>
            </a:pPr>
            <a:r>
              <a:rPr lang="en-ID" sz="1400" dirty="0" err="1">
                <a:latin typeface="Arial MT"/>
                <a:cs typeface="Arial MT"/>
              </a:rPr>
              <a:t>Pelaksanaan</a:t>
            </a:r>
            <a:r>
              <a:rPr lang="en-ID" sz="1400" dirty="0">
                <a:latin typeface="Arial MT"/>
                <a:cs typeface="Arial MT"/>
              </a:rPr>
              <a:t>: 22 </a:t>
            </a:r>
            <a:r>
              <a:rPr lang="en-ID" sz="1400" dirty="0" err="1">
                <a:latin typeface="Arial MT"/>
                <a:cs typeface="Arial MT"/>
              </a:rPr>
              <a:t>Ags</a:t>
            </a:r>
            <a:r>
              <a:rPr lang="en-ID" sz="1400" dirty="0">
                <a:latin typeface="Arial MT"/>
                <a:cs typeface="Arial MT"/>
              </a:rPr>
              <a:t> – 23 Des 2022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16CE658-E077-7CAC-E5D3-C18230089C7C}"/>
              </a:ext>
            </a:extLst>
          </p:cNvPr>
          <p:cNvSpPr txBox="1"/>
          <p:nvPr/>
        </p:nvSpPr>
        <p:spPr>
          <a:xfrm>
            <a:off x="9389744" y="4438637"/>
            <a:ext cx="1573530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 marR="5080" indent="-3632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Mitra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Biotek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ta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reasi</a:t>
            </a:r>
            <a:endParaRPr sz="1400" dirty="0">
              <a:latin typeface="Arial"/>
              <a:cs typeface="Arial"/>
            </a:endParaRPr>
          </a:p>
          <a:p>
            <a:pPr marR="356870" algn="r">
              <a:lnSpc>
                <a:spcPct val="100000"/>
              </a:lnSpc>
              <a:spcBef>
                <a:spcPts val="395"/>
              </a:spcBef>
            </a:pPr>
            <a:r>
              <a:rPr lang="en-US" sz="1400" dirty="0" err="1">
                <a:latin typeface="Arial MT"/>
                <a:cs typeface="Arial MT"/>
              </a:rPr>
              <a:t>Sebanyak</a:t>
            </a:r>
            <a:r>
              <a:rPr lang="en-US" sz="1400" dirty="0">
                <a:latin typeface="Arial MT"/>
                <a:cs typeface="Arial MT"/>
              </a:rPr>
              <a:t> 3 </a:t>
            </a:r>
            <a:r>
              <a:rPr sz="1400" dirty="0" err="1">
                <a:latin typeface="Arial MT"/>
                <a:cs typeface="Arial MT"/>
              </a:rPr>
              <a:t>peserta</a:t>
            </a:r>
            <a:r>
              <a:rPr sz="1400" dirty="0">
                <a:latin typeface="Arial MT"/>
                <a:cs typeface="Arial MT"/>
              </a:rPr>
              <a:t>  </a:t>
            </a:r>
            <a:r>
              <a:rPr sz="1600" b="1" spc="-10" dirty="0">
                <a:latin typeface="Arial MT"/>
                <a:cs typeface="Arial MT"/>
              </a:rPr>
              <a:t>m</a:t>
            </a:r>
            <a:r>
              <a:rPr sz="1600" b="1" dirty="0">
                <a:latin typeface="Arial MT"/>
                <a:cs typeface="Arial MT"/>
              </a:rPr>
              <a:t>ahasis</a:t>
            </a:r>
            <a:r>
              <a:rPr sz="1600" b="1" spc="-20" dirty="0">
                <a:latin typeface="Arial MT"/>
                <a:cs typeface="Arial MT"/>
              </a:rPr>
              <a:t>w</a:t>
            </a:r>
            <a:r>
              <a:rPr sz="1600" b="1" dirty="0">
                <a:latin typeface="Arial MT"/>
                <a:cs typeface="Arial MT"/>
              </a:rPr>
              <a:t>a  se</a:t>
            </a:r>
            <a:r>
              <a:rPr sz="1600" b="1" spc="-5" dirty="0">
                <a:latin typeface="Arial MT"/>
                <a:cs typeface="Arial MT"/>
              </a:rPr>
              <a:t>m</a:t>
            </a:r>
            <a:r>
              <a:rPr sz="1600" b="1" dirty="0">
                <a:latin typeface="Arial MT"/>
                <a:cs typeface="Arial MT"/>
              </a:rPr>
              <a:t>es</a:t>
            </a:r>
            <a:r>
              <a:rPr sz="1600" b="1" spc="5" dirty="0">
                <a:latin typeface="Arial MT"/>
                <a:cs typeface="Arial MT"/>
              </a:rPr>
              <a:t>t</a:t>
            </a:r>
            <a:r>
              <a:rPr sz="1600" b="1" dirty="0">
                <a:latin typeface="Arial MT"/>
                <a:cs typeface="Arial MT"/>
              </a:rPr>
              <a:t>er</a:t>
            </a:r>
            <a:r>
              <a:rPr sz="1600" b="1" spc="-6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5</a:t>
            </a:r>
            <a:endParaRPr lang="en-US" sz="1600" b="1" dirty="0">
              <a:latin typeface="Arial MT"/>
              <a:cs typeface="Arial MT"/>
            </a:endParaRPr>
          </a:p>
          <a:p>
            <a:pPr marR="356870" algn="r">
              <a:lnSpc>
                <a:spcPct val="100000"/>
              </a:lnSpc>
              <a:spcBef>
                <a:spcPts val="395"/>
              </a:spcBef>
            </a:pPr>
            <a:r>
              <a:rPr lang="en-ID" sz="1400" dirty="0" err="1">
                <a:latin typeface="Arial MT"/>
                <a:cs typeface="Arial MT"/>
              </a:rPr>
              <a:t>Pelaksanaan</a:t>
            </a:r>
            <a:r>
              <a:rPr lang="en-ID" sz="1400" dirty="0">
                <a:latin typeface="Arial MT"/>
                <a:cs typeface="Arial MT"/>
              </a:rPr>
              <a:t>: 3 </a:t>
            </a:r>
            <a:r>
              <a:rPr lang="en-ID" sz="1400" dirty="0" err="1">
                <a:latin typeface="Arial MT"/>
                <a:cs typeface="Arial MT"/>
              </a:rPr>
              <a:t>Okt</a:t>
            </a:r>
            <a:r>
              <a:rPr lang="en-ID" sz="1400" dirty="0">
                <a:latin typeface="Arial MT"/>
                <a:cs typeface="Arial MT"/>
              </a:rPr>
              <a:t> 2022 – 21 Jan 2023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105FA093-E9E7-B4A6-0613-1A7237B94EC7}"/>
              </a:ext>
            </a:extLst>
          </p:cNvPr>
          <p:cNvSpPr txBox="1"/>
          <p:nvPr/>
        </p:nvSpPr>
        <p:spPr>
          <a:xfrm>
            <a:off x="7087457" y="1647328"/>
            <a:ext cx="3291788" cy="1362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Mitra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Program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Studi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Biologi</a:t>
            </a:r>
            <a:r>
              <a:rPr lang="en-US" sz="1400" b="1" spc="-5" dirty="0">
                <a:latin typeface="Arial"/>
                <a:cs typeface="Arial"/>
              </a:rPr>
              <a:t>, </a:t>
            </a:r>
            <a:r>
              <a:rPr lang="en-US" sz="1400" b="1" spc="-5" dirty="0" err="1">
                <a:latin typeface="Arial"/>
                <a:cs typeface="Arial"/>
              </a:rPr>
              <a:t>Fakultas</a:t>
            </a:r>
            <a:r>
              <a:rPr lang="en-US" sz="1400" b="1" spc="-5" dirty="0">
                <a:latin typeface="Arial"/>
                <a:cs typeface="Arial"/>
              </a:rPr>
              <a:t> Sains dan </a:t>
            </a:r>
            <a:r>
              <a:rPr lang="en-US" sz="1400" b="1" spc="-5" dirty="0" err="1">
                <a:latin typeface="Arial"/>
                <a:cs typeface="Arial"/>
              </a:rPr>
              <a:t>Teknologi</a:t>
            </a:r>
            <a:r>
              <a:rPr lang="en-US" sz="1400" b="1" spc="-5" dirty="0">
                <a:latin typeface="Arial"/>
                <a:cs typeface="Arial"/>
              </a:rPr>
              <a:t> </a:t>
            </a:r>
            <a:r>
              <a:rPr lang="en-US" sz="1400" b="1" spc="-5" dirty="0" err="1">
                <a:latin typeface="Arial"/>
                <a:cs typeface="Arial"/>
              </a:rPr>
              <a:t>Terapan</a:t>
            </a:r>
            <a:r>
              <a:rPr lang="en-US" sz="1400" b="1" spc="-5" dirty="0">
                <a:latin typeface="Arial"/>
                <a:cs typeface="Arial"/>
              </a:rPr>
              <a:t>, </a:t>
            </a:r>
            <a:r>
              <a:rPr sz="1400" b="1" spc="-20" dirty="0">
                <a:latin typeface="Arial"/>
                <a:cs typeface="Arial"/>
              </a:rPr>
              <a:t>UAD</a:t>
            </a:r>
            <a:endParaRPr lang="en-US" sz="1400" b="1" spc="-2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1400" dirty="0" err="1">
                <a:latin typeface="Arial MT"/>
                <a:cs typeface="Arial MT"/>
              </a:rPr>
              <a:t>Sebanyak</a:t>
            </a:r>
            <a:r>
              <a:rPr lang="en-US" sz="1400" dirty="0">
                <a:latin typeface="Arial MT"/>
                <a:cs typeface="Arial MT"/>
              </a:rPr>
              <a:t> 5 </a:t>
            </a:r>
            <a:r>
              <a:rPr sz="1400" dirty="0" err="1">
                <a:latin typeface="Arial MT"/>
                <a:cs typeface="Arial MT"/>
              </a:rPr>
              <a:t>peserta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mahasiswa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semester</a:t>
            </a:r>
            <a:r>
              <a:rPr sz="1600" b="1" spc="-6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 MT"/>
                <a:cs typeface="Arial MT"/>
              </a:rPr>
              <a:t>5</a:t>
            </a:r>
            <a:endParaRPr lang="en-US" sz="1600" b="1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ID" sz="1400" dirty="0" err="1">
                <a:latin typeface="Arial MT"/>
                <a:cs typeface="Arial MT"/>
              </a:rPr>
              <a:t>Pelaksanaan</a:t>
            </a:r>
            <a:r>
              <a:rPr lang="en-ID" sz="1400" dirty="0">
                <a:latin typeface="Arial MT"/>
                <a:cs typeface="Arial MT"/>
              </a:rPr>
              <a:t>: 19 Sept 2022 – 28 Jan 2023</a:t>
            </a:r>
            <a:r>
              <a:rPr lang="en-US" sz="1400" dirty="0">
                <a:latin typeface="Arial MT"/>
                <a:cs typeface="Arial MT"/>
              </a:rPr>
              <a:t> 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DBEBD5A1-A2F1-5A50-9519-D01AA7DC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" y="5596535"/>
            <a:ext cx="693544" cy="957006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2C255216-115F-91C6-B02E-EEA4E5F57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4" y="5596535"/>
            <a:ext cx="675839" cy="957006"/>
          </a:xfrm>
          <a:prstGeom prst="rect">
            <a:avLst/>
          </a:prstGeom>
        </p:spPr>
      </p:pic>
      <p:pic>
        <p:nvPicPr>
          <p:cNvPr id="2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EF4EFC3F-EF95-FFC1-7039-BFFD687E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1578" y="55687"/>
            <a:ext cx="1766911" cy="6373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BAD023-D05A-CB4B-050C-F0F97F2355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70" y="104250"/>
            <a:ext cx="2011698" cy="503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2E487C-D748-85B3-D556-113A34161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19" y="56720"/>
            <a:ext cx="1170486" cy="6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C40AE45-0F40-4658-AECB-189ADDF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7D7C-FD0A-FBE9-7F00-4739EDC6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Konversi</a:t>
            </a:r>
            <a:r>
              <a:rPr lang="en-US" sz="4000" b="1" dirty="0">
                <a:solidFill>
                  <a:schemeClr val="tx1"/>
                </a:solidFill>
              </a:rPr>
              <a:t> BKP </a:t>
            </a:r>
            <a:r>
              <a:rPr lang="en-US" sz="4000" b="1" dirty="0" err="1">
                <a:solidFill>
                  <a:schemeClr val="tx1"/>
                </a:solidFill>
              </a:rPr>
              <a:t>Pertukaran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Pelajar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ke</a:t>
            </a:r>
            <a:r>
              <a:rPr lang="en-US" sz="4000" b="1" dirty="0">
                <a:solidFill>
                  <a:schemeClr val="tx1"/>
                </a:solidFill>
              </a:rPr>
              <a:t> Prodi </a:t>
            </a:r>
            <a:r>
              <a:rPr lang="en-US" sz="4000" b="1" dirty="0" err="1">
                <a:solidFill>
                  <a:schemeClr val="tx1"/>
                </a:solidFill>
              </a:rPr>
              <a:t>Bioteknologi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Fakultas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Teknologi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Pertanian</a:t>
            </a:r>
            <a:r>
              <a:rPr lang="en-US" sz="4000" b="1" dirty="0">
                <a:solidFill>
                  <a:schemeClr val="tx1"/>
                </a:solidFill>
              </a:rPr>
              <a:t>, Universitas </a:t>
            </a:r>
            <a:r>
              <a:rPr lang="en-US" sz="4000" b="1" dirty="0" err="1">
                <a:solidFill>
                  <a:schemeClr val="tx1"/>
                </a:solidFill>
              </a:rPr>
              <a:t>Brawijaya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76EFA73-E265-8A10-9753-ED5C6535C4C4}"/>
              </a:ext>
            </a:extLst>
          </p:cNvPr>
          <p:cNvSpPr txBox="1">
            <a:spLocks/>
          </p:cNvSpPr>
          <p:nvPr/>
        </p:nvSpPr>
        <p:spPr>
          <a:xfrm>
            <a:off x="8256588" y="1666418"/>
            <a:ext cx="3687395" cy="4681383"/>
          </a:xfrm>
          <a:prstGeom prst="rect">
            <a:avLst/>
          </a:prstGeom>
        </p:spPr>
        <p:txBody>
          <a:bodyPr vert="horz" wrap="square" lIns="0" tIns="0" rIns="9144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STRATEGI KELULUSAN MAHASISWA TEPAT WAKTU: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Menggenapi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CPMK yang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tidak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terpenuhi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dari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Konversi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MBKM</a:t>
            </a:r>
          </a:p>
          <a:p>
            <a:pPr marL="546100">
              <a:lnSpc>
                <a:spcPct val="130000"/>
              </a:lnSpc>
              <a:spcAft>
                <a:spcPts val="600"/>
              </a:spcAft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Metode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penggenapan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studi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kasus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sesuai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CPMK yang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belum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terpenuhi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dari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kegiatan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MBKM</a:t>
            </a:r>
            <a:endParaRPr lang="en-US" sz="18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Mengambil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Reguler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di Prodi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: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Mikroteknik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(3 SKS) </a:t>
            </a:r>
          </a:p>
          <a:p>
            <a:pPr marL="546100">
              <a:lnSpc>
                <a:spcPct val="130000"/>
              </a:lnSpc>
              <a:spcAft>
                <a:spcPts val="600"/>
              </a:spcAft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pelaksanaan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daring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menyesuaikan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jadwal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luang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dari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mahasiswa</a:t>
            </a:r>
            <a:endParaRPr lang="en-US" sz="18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1FA9049B-8E66-4C45-AD64-C4D9770FD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79415"/>
              </p:ext>
            </p:extLst>
          </p:nvPr>
        </p:nvGraphicFramePr>
        <p:xfrm>
          <a:off x="248017" y="1944000"/>
          <a:ext cx="7773035" cy="355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92">
                  <a:extLst>
                    <a:ext uri="{9D8B030D-6E8A-4147-A177-3AD203B41FA5}">
                      <a16:colId xmlns:a16="http://schemas.microsoft.com/office/drawing/2014/main" val="3533861762"/>
                    </a:ext>
                  </a:extLst>
                </a:gridCol>
                <a:gridCol w="1055124">
                  <a:extLst>
                    <a:ext uri="{9D8B030D-6E8A-4147-A177-3AD203B41FA5}">
                      <a16:colId xmlns:a16="http://schemas.microsoft.com/office/drawing/2014/main" val="1672438592"/>
                    </a:ext>
                  </a:extLst>
                </a:gridCol>
                <a:gridCol w="1947214">
                  <a:extLst>
                    <a:ext uri="{9D8B030D-6E8A-4147-A177-3AD203B41FA5}">
                      <a16:colId xmlns:a16="http://schemas.microsoft.com/office/drawing/2014/main" val="3399378532"/>
                    </a:ext>
                  </a:extLst>
                </a:gridCol>
                <a:gridCol w="527783">
                  <a:extLst>
                    <a:ext uri="{9D8B030D-6E8A-4147-A177-3AD203B41FA5}">
                      <a16:colId xmlns:a16="http://schemas.microsoft.com/office/drawing/2014/main" val="1995357850"/>
                    </a:ext>
                  </a:extLst>
                </a:gridCol>
                <a:gridCol w="191602">
                  <a:extLst>
                    <a:ext uri="{9D8B030D-6E8A-4147-A177-3AD203B41FA5}">
                      <a16:colId xmlns:a16="http://schemas.microsoft.com/office/drawing/2014/main" val="1720105759"/>
                    </a:ext>
                  </a:extLst>
                </a:gridCol>
                <a:gridCol w="954052">
                  <a:extLst>
                    <a:ext uri="{9D8B030D-6E8A-4147-A177-3AD203B41FA5}">
                      <a16:colId xmlns:a16="http://schemas.microsoft.com/office/drawing/2014/main" val="1216567205"/>
                    </a:ext>
                  </a:extLst>
                </a:gridCol>
                <a:gridCol w="2129585">
                  <a:extLst>
                    <a:ext uri="{9D8B030D-6E8A-4147-A177-3AD203B41FA5}">
                      <a16:colId xmlns:a16="http://schemas.microsoft.com/office/drawing/2014/main" val="779246934"/>
                    </a:ext>
                  </a:extLst>
                </a:gridCol>
                <a:gridCol w="527783">
                  <a:extLst>
                    <a:ext uri="{9D8B030D-6E8A-4147-A177-3AD203B41FA5}">
                      <a16:colId xmlns:a16="http://schemas.microsoft.com/office/drawing/2014/main" val="3676786028"/>
                    </a:ext>
                  </a:extLst>
                </a:gridCol>
              </a:tblGrid>
              <a:tr h="56897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No.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Kode MK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>
                          <a:effectLst/>
                        </a:rPr>
                        <a:t>Nama MK/Modul di UB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SKS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>
                          <a:effectLst/>
                        </a:rPr>
                        <a:t>Kode MK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>
                          <a:effectLst/>
                        </a:rPr>
                        <a:t>Nama MK/Modul di UNISA Yogyakarta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SKS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3041095"/>
                  </a:ext>
                </a:extLst>
              </a:tr>
              <a:tr h="56897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TPB61013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Mikrobiologi Terapan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BIO5025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Asosiasi Mikrobia, Tanaman dan Hewan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5331432"/>
                  </a:ext>
                </a:extLst>
              </a:tr>
              <a:tr h="3124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BIO0050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</a:rPr>
                        <a:t>Kapita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Selekta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969305"/>
                  </a:ext>
                </a:extLst>
              </a:tr>
              <a:tr h="3124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TPB61016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Pengantar Imunologi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BIO5027 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</a:rPr>
                        <a:t>Imunologi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6268400"/>
                  </a:ext>
                </a:extLst>
              </a:tr>
              <a:tr h="3124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TPB61015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Nutrigenomik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BIO5030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</a:rPr>
                        <a:t>Nutrigenomik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0923891"/>
                  </a:ext>
                </a:extLst>
              </a:tr>
              <a:tr h="3124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TPB61014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Bioteknologi Pangan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BIO7042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</a:rPr>
                        <a:t>Bioassay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720026"/>
                  </a:ext>
                </a:extLst>
              </a:tr>
              <a:tr h="56897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BIO7048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Teknologi Tanaman dan Hewan Transgenik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368978"/>
                  </a:ext>
                </a:extLst>
              </a:tr>
              <a:tr h="3124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BIO7049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Bioenterpreneurship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8275357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effectLst/>
                        </a:rPr>
                        <a:t>20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794301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8E70C6E-5935-6905-6C68-5FEB79E50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9" y="5809154"/>
            <a:ext cx="693544" cy="957006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73C8FD9-422D-CF93-6F86-9938B4299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6" y="5809154"/>
            <a:ext cx="675839" cy="957006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AE42A688-7209-8943-E13A-38364614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2432" y="6034715"/>
            <a:ext cx="1766911" cy="6373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5FC03-38CE-0929-EA86-604566809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24" y="6083278"/>
            <a:ext cx="2011698" cy="50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5BF52-433A-0CAF-4A68-A832BBCBB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73" y="6035748"/>
            <a:ext cx="1170486" cy="6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40AE45-0F40-4658-AECB-189ADDF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2929D-65C1-6E4B-B2C5-3EC6BB8F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US" sz="3500" b="1" dirty="0" err="1">
                <a:solidFill>
                  <a:schemeClr val="tx1"/>
                </a:solidFill>
              </a:rPr>
              <a:t>Konversi</a:t>
            </a:r>
            <a:r>
              <a:rPr lang="en-US" sz="3500" b="1" dirty="0">
                <a:solidFill>
                  <a:schemeClr val="tx1"/>
                </a:solidFill>
              </a:rPr>
              <a:t> BKP </a:t>
            </a:r>
            <a:r>
              <a:rPr lang="en-US" sz="3500" b="1" dirty="0" err="1">
                <a:solidFill>
                  <a:schemeClr val="tx1"/>
                </a:solidFill>
              </a:rPr>
              <a:t>Pertukaran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Pelajar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ke</a:t>
            </a:r>
            <a:r>
              <a:rPr lang="en-US" sz="3500" b="1" dirty="0">
                <a:solidFill>
                  <a:schemeClr val="tx1"/>
                </a:solidFill>
              </a:rPr>
              <a:t> Prodi </a:t>
            </a:r>
            <a:r>
              <a:rPr lang="en-US" sz="3500" b="1" dirty="0" err="1">
                <a:solidFill>
                  <a:schemeClr val="tx1"/>
                </a:solidFill>
              </a:rPr>
              <a:t>Biologi</a:t>
            </a:r>
            <a:r>
              <a:rPr lang="en-US" sz="3500" b="1" dirty="0">
                <a:solidFill>
                  <a:schemeClr val="tx1"/>
                </a:solidFill>
              </a:rPr>
              <a:t>, </a:t>
            </a:r>
            <a:r>
              <a:rPr lang="en-US" sz="3500" b="1" dirty="0" err="1">
                <a:solidFill>
                  <a:schemeClr val="tx1"/>
                </a:solidFill>
              </a:rPr>
              <a:t>Fakultas</a:t>
            </a:r>
            <a:r>
              <a:rPr lang="en-US" sz="3500" b="1" dirty="0">
                <a:solidFill>
                  <a:schemeClr val="tx1"/>
                </a:solidFill>
              </a:rPr>
              <a:t> Sains dan </a:t>
            </a:r>
            <a:r>
              <a:rPr lang="en-US" sz="3500" b="1" dirty="0" err="1">
                <a:solidFill>
                  <a:schemeClr val="tx1"/>
                </a:solidFill>
              </a:rPr>
              <a:t>Teknologi</a:t>
            </a:r>
            <a:r>
              <a:rPr lang="en-US" sz="3500" b="1" dirty="0">
                <a:solidFill>
                  <a:schemeClr val="tx1"/>
                </a:solidFill>
              </a:rPr>
              <a:t>, Universitas Ahmad Dahlan </a:t>
            </a:r>
            <a:endParaRPr lang="en-ID" sz="35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DDC950E-7D0A-8B25-6F2F-CD983005A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49068"/>
              </p:ext>
            </p:extLst>
          </p:nvPr>
        </p:nvGraphicFramePr>
        <p:xfrm>
          <a:off x="4356521" y="1814657"/>
          <a:ext cx="7635932" cy="41867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089">
                  <a:extLst>
                    <a:ext uri="{9D8B030D-6E8A-4147-A177-3AD203B41FA5}">
                      <a16:colId xmlns:a16="http://schemas.microsoft.com/office/drawing/2014/main" val="2810890955"/>
                    </a:ext>
                  </a:extLst>
                </a:gridCol>
                <a:gridCol w="2687598">
                  <a:extLst>
                    <a:ext uri="{9D8B030D-6E8A-4147-A177-3AD203B41FA5}">
                      <a16:colId xmlns:a16="http://schemas.microsoft.com/office/drawing/2014/main" val="4254865574"/>
                    </a:ext>
                  </a:extLst>
                </a:gridCol>
                <a:gridCol w="545848">
                  <a:extLst>
                    <a:ext uri="{9D8B030D-6E8A-4147-A177-3AD203B41FA5}">
                      <a16:colId xmlns:a16="http://schemas.microsoft.com/office/drawing/2014/main" val="853522379"/>
                    </a:ext>
                  </a:extLst>
                </a:gridCol>
                <a:gridCol w="206243">
                  <a:extLst>
                    <a:ext uri="{9D8B030D-6E8A-4147-A177-3AD203B41FA5}">
                      <a16:colId xmlns:a16="http://schemas.microsoft.com/office/drawing/2014/main" val="2423292577"/>
                    </a:ext>
                  </a:extLst>
                </a:gridCol>
                <a:gridCol w="962301">
                  <a:extLst>
                    <a:ext uri="{9D8B030D-6E8A-4147-A177-3AD203B41FA5}">
                      <a16:colId xmlns:a16="http://schemas.microsoft.com/office/drawing/2014/main" val="3725611848"/>
                    </a:ext>
                  </a:extLst>
                </a:gridCol>
                <a:gridCol w="2229005">
                  <a:extLst>
                    <a:ext uri="{9D8B030D-6E8A-4147-A177-3AD203B41FA5}">
                      <a16:colId xmlns:a16="http://schemas.microsoft.com/office/drawing/2014/main" val="3439846347"/>
                    </a:ext>
                  </a:extLst>
                </a:gridCol>
                <a:gridCol w="545848">
                  <a:extLst>
                    <a:ext uri="{9D8B030D-6E8A-4147-A177-3AD203B41FA5}">
                      <a16:colId xmlns:a16="http://schemas.microsoft.com/office/drawing/2014/main" val="998328789"/>
                    </a:ext>
                  </a:extLst>
                </a:gridCol>
              </a:tblGrid>
              <a:tr h="54210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>
                          <a:effectLst/>
                        </a:rPr>
                        <a:t>No.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500" u="none" strike="noStrike">
                          <a:effectLst/>
                        </a:rPr>
                        <a:t>Nama MK/Modul di UAD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>
                          <a:effectLst/>
                        </a:rPr>
                        <a:t>SKS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>
                          <a:effectLst/>
                        </a:rPr>
                        <a:t>Kode MK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500" u="none" strike="noStrike">
                          <a:effectLst/>
                        </a:rPr>
                        <a:t>Nama MK/Modul di UNISA Yogyakarta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>
                          <a:effectLst/>
                        </a:rPr>
                        <a:t>SKS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9111022"/>
                  </a:ext>
                </a:extLst>
              </a:tr>
              <a:tr h="3000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Mikroteknik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BIO5026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Mikroteknik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0531944"/>
                  </a:ext>
                </a:extLst>
              </a:tr>
              <a:tr h="3000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Praktikum Mikroteknik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86562"/>
                  </a:ext>
                </a:extLst>
              </a:tr>
              <a:tr h="5421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Biopreneurship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BIO0051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Pengembangan kompetensi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262863"/>
                  </a:ext>
                </a:extLst>
              </a:tr>
              <a:tr h="5421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Mikrobiologi Lingkungan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BIO5032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 err="1">
                          <a:effectLst/>
                        </a:rPr>
                        <a:t>Teknologi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Pengolahan</a:t>
                      </a:r>
                      <a:r>
                        <a:rPr lang="en-ID" sz="1500" u="none" strike="noStrike" dirty="0">
                          <a:effectLst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</a:rPr>
                        <a:t>Limbah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2820724"/>
                  </a:ext>
                </a:extLst>
              </a:tr>
              <a:tr h="5421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Pengendalian Hayati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BIO5031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500" u="none" strike="noStrike">
                          <a:effectLst/>
                        </a:rPr>
                        <a:t>Bioteknologi Tanah dan Pupuk Hayati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0173165"/>
                  </a:ext>
                </a:extLst>
              </a:tr>
              <a:tr h="3000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Mikrobiologi Pangan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BIO5030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Nutrigenomik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3853776"/>
                  </a:ext>
                </a:extLst>
              </a:tr>
              <a:tr h="5421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Isolasi dan Optimasi Mikroba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BIO5025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500" u="none" strike="noStrike">
                          <a:effectLst/>
                        </a:rPr>
                        <a:t>Asosiasi Mikrobia, Tanaman dan Hewan</a:t>
                      </a:r>
                      <a:endParaRPr lang="fi-FI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102923"/>
                  </a:ext>
                </a:extLst>
              </a:tr>
              <a:tr h="3000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</a:rPr>
                        <a:t>Biologi Kesehatan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</a:rPr>
                        <a:t>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BIO6038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 err="1">
                          <a:effectLst/>
                        </a:rPr>
                        <a:t>Imunologi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601512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effectLst/>
                        </a:rPr>
                        <a:t> 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effectLst/>
                        </a:rPr>
                        <a:t>20</a:t>
                      </a:r>
                      <a:endParaRPr lang="en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04255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FA2E7FE-B6CA-60C3-F944-41133FD6C08B}"/>
              </a:ext>
            </a:extLst>
          </p:cNvPr>
          <p:cNvSpPr txBox="1">
            <a:spLocks/>
          </p:cNvSpPr>
          <p:nvPr/>
        </p:nvSpPr>
        <p:spPr>
          <a:xfrm>
            <a:off x="469579" y="1775908"/>
            <a:ext cx="3687395" cy="4681383"/>
          </a:xfrm>
          <a:prstGeom prst="rect">
            <a:avLst/>
          </a:prstGeom>
        </p:spPr>
        <p:txBody>
          <a:bodyPr vert="horz" wrap="square" lIns="0" tIns="0" rIns="9144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STRATEGI KELULUSAN MAHASISWA TEPAT WAKTU:</a:t>
            </a:r>
          </a:p>
          <a:p>
            <a:pPr marL="176213">
              <a:lnSpc>
                <a:spcPct val="130000"/>
              </a:lnSpc>
              <a:spcAft>
                <a:spcPts val="600"/>
              </a:spcAft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Mengambil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Reguler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di Prodi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: </a:t>
            </a:r>
          </a:p>
          <a:p>
            <a:pPr marL="722313" indent="-342900">
              <a:lnSpc>
                <a:spcPct val="13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Pengayaan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(1 SKS) </a:t>
            </a:r>
          </a:p>
          <a:p>
            <a:pPr marL="722313" indent="-342900">
              <a:lnSpc>
                <a:spcPct val="13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Rekayasa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Genetika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(3 SKS)</a:t>
            </a:r>
          </a:p>
          <a:p>
            <a:pPr marL="176213">
              <a:lnSpc>
                <a:spcPct val="130000"/>
              </a:lnSpc>
              <a:spcAft>
                <a:spcPts val="600"/>
              </a:spcAft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pelaksanaan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perkuliahan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teori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dilaksanakan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daring,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sedangkan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praktikum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dilaksanakan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luring.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Perkuliahan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di UNISA Yogyakarta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menyesuaikan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jadwal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luang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dari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mahasiswa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A25CA84-C643-1F42-564E-71E2F95FD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21" y="5893388"/>
            <a:ext cx="693544" cy="957006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71A4C34-DD22-A072-2040-A2D5F6866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8" y="5893388"/>
            <a:ext cx="675839" cy="957006"/>
          </a:xfrm>
          <a:prstGeom prst="rect">
            <a:avLst/>
          </a:prstGeom>
        </p:spPr>
      </p:pic>
      <p:pic>
        <p:nvPicPr>
          <p:cNvPr id="6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695DE355-A254-80A6-E603-3A33B97F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354" y="6118949"/>
            <a:ext cx="1766911" cy="63739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C02B4-90AD-850F-5A4B-FADCAFF94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246" y="6167512"/>
            <a:ext cx="2011698" cy="50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0D8669-EE58-23BC-CFE0-1ADB0D3D4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95" y="6119982"/>
            <a:ext cx="1170486" cy="6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40AE45-0F40-4658-AECB-189ADDF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28A8E-085E-985E-15B0-6AC85B9E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573725"/>
          </a:xfrm>
        </p:spPr>
        <p:txBody>
          <a:bodyPr anchor="b">
            <a:no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Konversi</a:t>
            </a:r>
            <a:r>
              <a:rPr lang="en-US" sz="5400" b="1" dirty="0">
                <a:solidFill>
                  <a:schemeClr val="tx1"/>
                </a:solidFill>
              </a:rPr>
              <a:t> BKP </a:t>
            </a:r>
            <a:r>
              <a:rPr lang="en-US" sz="5400" b="1" dirty="0" err="1">
                <a:solidFill>
                  <a:schemeClr val="tx1"/>
                </a:solidFill>
              </a:rPr>
              <a:t>Magang</a:t>
            </a:r>
            <a:endParaRPr lang="en-ID" sz="5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11A67A-49D3-0191-A59C-018792888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71121"/>
              </p:ext>
            </p:extLst>
          </p:nvPr>
        </p:nvGraphicFramePr>
        <p:xfrm>
          <a:off x="6304546" y="1843201"/>
          <a:ext cx="5646001" cy="3469352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  <a:tableStyleId>{B301B821-A1FF-4177-AEE7-76D212191A09}</a:tableStyleId>
              </a:tblPr>
              <a:tblGrid>
                <a:gridCol w="431462">
                  <a:extLst>
                    <a:ext uri="{9D8B030D-6E8A-4147-A177-3AD203B41FA5}">
                      <a16:colId xmlns:a16="http://schemas.microsoft.com/office/drawing/2014/main" val="3101972166"/>
                    </a:ext>
                  </a:extLst>
                </a:gridCol>
                <a:gridCol w="1861456">
                  <a:extLst>
                    <a:ext uri="{9D8B030D-6E8A-4147-A177-3AD203B41FA5}">
                      <a16:colId xmlns:a16="http://schemas.microsoft.com/office/drawing/2014/main" val="1652909610"/>
                    </a:ext>
                  </a:extLst>
                </a:gridCol>
                <a:gridCol w="2580561">
                  <a:extLst>
                    <a:ext uri="{9D8B030D-6E8A-4147-A177-3AD203B41FA5}">
                      <a16:colId xmlns:a16="http://schemas.microsoft.com/office/drawing/2014/main" val="4093639907"/>
                    </a:ext>
                  </a:extLst>
                </a:gridCol>
                <a:gridCol w="772522">
                  <a:extLst>
                    <a:ext uri="{9D8B030D-6E8A-4147-A177-3AD203B41FA5}">
                      <a16:colId xmlns:a16="http://schemas.microsoft.com/office/drawing/2014/main" val="128854706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 dirty="0">
                          <a:effectLst/>
                        </a:rPr>
                        <a:t>No.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Kode MK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Nama MK/Modul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SKS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3364343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BIO5025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>
                          <a:effectLst/>
                        </a:rPr>
                        <a:t>Asosiasi Mikrobia, Tanaman dan Hewan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6275484"/>
                  </a:ext>
                </a:extLst>
              </a:tr>
              <a:tr h="3136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BIO5026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Mikroteknik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284632"/>
                  </a:ext>
                </a:extLst>
              </a:tr>
              <a:tr h="3136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BIO5029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effectLst/>
                        </a:rPr>
                        <a:t>Karier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Bioteknologi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6612336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BIO6031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Bioteknologi Tanah dan Pupuk Hayati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9649872"/>
                  </a:ext>
                </a:extLst>
              </a:tr>
              <a:tr h="3136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BIO6035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effectLst/>
                        </a:rPr>
                        <a:t>Praktek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Kerja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Lapangan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3877980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BIO6039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effectLst/>
                        </a:rPr>
                        <a:t>Bioteknologi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Perlindungan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Tanaman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54464"/>
                  </a:ext>
                </a:extLst>
              </a:tr>
              <a:tr h="3136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UNI0009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>
                          <a:effectLst/>
                        </a:rPr>
                        <a:t>English for Academic Reading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0695319"/>
                  </a:ext>
                </a:extLst>
              </a:tr>
              <a:tr h="197821"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effectLst/>
                        </a:rPr>
                        <a:t>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effectLst/>
                        </a:rPr>
                        <a:t>20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292688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F5CB4F7-F4F6-EFD4-F888-95E42D50C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212477"/>
              </p:ext>
            </p:extLst>
          </p:nvPr>
        </p:nvGraphicFramePr>
        <p:xfrm>
          <a:off x="241452" y="1843201"/>
          <a:ext cx="5646001" cy="3147218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{69012ECD-51FC-41F1-AA8D-1B2483CD663E}</a:tableStyleId>
              </a:tblPr>
              <a:tblGrid>
                <a:gridCol w="487449">
                  <a:extLst>
                    <a:ext uri="{9D8B030D-6E8A-4147-A177-3AD203B41FA5}">
                      <a16:colId xmlns:a16="http://schemas.microsoft.com/office/drawing/2014/main" val="2306270467"/>
                    </a:ext>
                  </a:extLst>
                </a:gridCol>
                <a:gridCol w="1460077">
                  <a:extLst>
                    <a:ext uri="{9D8B030D-6E8A-4147-A177-3AD203B41FA5}">
                      <a16:colId xmlns:a16="http://schemas.microsoft.com/office/drawing/2014/main" val="1667189865"/>
                    </a:ext>
                  </a:extLst>
                </a:gridCol>
                <a:gridCol w="2915405">
                  <a:extLst>
                    <a:ext uri="{9D8B030D-6E8A-4147-A177-3AD203B41FA5}">
                      <a16:colId xmlns:a16="http://schemas.microsoft.com/office/drawing/2014/main" val="822880590"/>
                    </a:ext>
                  </a:extLst>
                </a:gridCol>
                <a:gridCol w="783070">
                  <a:extLst>
                    <a:ext uri="{9D8B030D-6E8A-4147-A177-3AD203B41FA5}">
                      <a16:colId xmlns:a16="http://schemas.microsoft.com/office/drawing/2014/main" val="726913291"/>
                    </a:ext>
                  </a:extLst>
                </a:gridCol>
              </a:tblGrid>
              <a:tr h="32291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ID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Kode MK</a:t>
                      </a:r>
                      <a:endParaRPr lang="en-ID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Nama MK/Modul</a:t>
                      </a:r>
                      <a:endParaRPr lang="en-ID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SKS</a:t>
                      </a:r>
                      <a:endParaRPr lang="en-ID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3472459"/>
                  </a:ext>
                </a:extLst>
              </a:tr>
              <a:tr h="58799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BIO5025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Asosiasi Mikrobia, Tanaman dan Hewan</a:t>
                      </a:r>
                      <a:endParaRPr lang="fi-FI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8974257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BIO5026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Mikroteknik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5970243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BIO5029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Karier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Bioteknologi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255059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BIO6033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Seminar </a:t>
                      </a:r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Umum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7373918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BIO6035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Praktek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Lapangan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3601940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BIO7042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Bioassay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9533088"/>
                  </a:ext>
                </a:extLst>
              </a:tr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BIO0051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Kompetensi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4334371"/>
                  </a:ext>
                </a:extLst>
              </a:tr>
              <a:tr h="29881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ID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4806515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F2FA62-D3E8-B166-DA45-E4178B6BFB44}"/>
              </a:ext>
            </a:extLst>
          </p:cNvPr>
          <p:cNvSpPr/>
          <p:nvPr/>
        </p:nvSpPr>
        <p:spPr>
          <a:xfrm>
            <a:off x="1203158" y="1235242"/>
            <a:ext cx="3497179" cy="5737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MAGANG RISET BRIN</a:t>
            </a:r>
            <a:endParaRPr lang="en-ID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9E18B7-3148-974D-F4A2-8BC4157BD6B1}"/>
              </a:ext>
            </a:extLst>
          </p:cNvPr>
          <p:cNvSpPr/>
          <p:nvPr/>
        </p:nvSpPr>
        <p:spPr>
          <a:xfrm>
            <a:off x="6609347" y="1235242"/>
            <a:ext cx="5132653" cy="5737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MAGANG PT BIOTEK CIPTA KREASI</a:t>
            </a:r>
            <a:endParaRPr lang="en-ID" sz="2400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596250-933B-6621-D90D-859F9966931F}"/>
              </a:ext>
            </a:extLst>
          </p:cNvPr>
          <p:cNvSpPr txBox="1">
            <a:spLocks/>
          </p:cNvSpPr>
          <p:nvPr/>
        </p:nvSpPr>
        <p:spPr>
          <a:xfrm>
            <a:off x="321662" y="5287008"/>
            <a:ext cx="11702530" cy="1274402"/>
          </a:xfrm>
          <a:prstGeom prst="rect">
            <a:avLst/>
          </a:prstGeom>
        </p:spPr>
        <p:txBody>
          <a:bodyPr vert="horz" wrap="square" lIns="0" tIns="0" rIns="9144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STRATEGI KELULUSAN MAHASISWA TEPAT WAKTU:</a:t>
            </a:r>
          </a:p>
          <a:p>
            <a:pPr>
              <a:lnSpc>
                <a:spcPct val="100000"/>
              </a:lnSpc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Mengambil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Reguler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di Prodi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: </a:t>
            </a:r>
          </a:p>
          <a:p>
            <a:pPr marL="722313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Magang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Riset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BRIN :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Pengayaan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(1 SKS) 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bentuk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perkuliahan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kasus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berbasis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CPMK</a:t>
            </a:r>
            <a:endParaRPr lang="en-US" sz="18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722313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Magang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/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Praktik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Kerja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PT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Biotek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Cipta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Kreasi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: MK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Imunologi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(3 SKS) 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pelaksanaan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perkuliahan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daring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melalui</a:t>
            </a:r>
            <a:r>
              <a:rPr lang="en-US" sz="1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lensa</a:t>
            </a:r>
            <a:endParaRPr lang="en-US" sz="18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B365CCD-E073-036B-B0BB-6295F189D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2" y="140184"/>
            <a:ext cx="703357" cy="970547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78E848D-CB87-FE74-670F-8177FA5A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0" y="140185"/>
            <a:ext cx="685402" cy="970548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4A825FBF-2915-F7F2-DAE0-5FC3E7FA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2180" y="65842"/>
            <a:ext cx="1266156" cy="45675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70990-4D75-6971-0E98-E9CBA834A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23" y="127043"/>
            <a:ext cx="1441569" cy="36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6E486-C97B-20FF-3B5F-DE7199551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23" y="525681"/>
            <a:ext cx="838762" cy="4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93E905E4-EF0C-4890-85FA-2CF6EEF5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CB91C-E77E-C0E7-E883-EECED135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76" y="237319"/>
            <a:ext cx="4813755" cy="1257912"/>
          </a:xfrm>
        </p:spPr>
        <p:txBody>
          <a:bodyPr anchor="b">
            <a:noAutofit/>
          </a:bodyPr>
          <a:lstStyle/>
          <a:p>
            <a:r>
              <a:rPr lang="en-US" sz="3000" b="1">
                <a:solidFill>
                  <a:schemeClr val="tx1"/>
                </a:solidFill>
              </a:rPr>
              <a:t>Konversi BKP Membangun Desa di Desa Wisata Ledoknongko, Bangunkerto, Turi, Sleman</a:t>
            </a:r>
            <a:endParaRPr lang="en-ID" sz="30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DCBD-C913-8F7A-56F3-C6E29A55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860885"/>
            <a:ext cx="4813754" cy="4827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100">
                <a:solidFill>
                  <a:schemeClr val="tx1"/>
                </a:solidFill>
              </a:rPr>
              <a:t>Peserta BKP Membangun Desa yaitu mahasiswa semester 7, mayoritas MK sudah diambil di sem sebelumnya dan pada sem 5 kemarin sebagian mahasiswa sudah mengambil MBKM Pertukaran Pelajar ke UB </a:t>
            </a:r>
          </a:p>
          <a:p>
            <a:pPr marL="1074738" indent="-3508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1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100">
                <a:solidFill>
                  <a:schemeClr val="tx1"/>
                </a:solidFill>
              </a:rPr>
              <a:t> sehingga sebaran MK yang sudah diambil mahasiswa bervariasi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100">
                <a:solidFill>
                  <a:schemeClr val="tx1"/>
                </a:solidFill>
              </a:rPr>
              <a:t>Dengan demikian, konversi MK untuk BKP Membangun Desa antar mahasiswa berbeda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100">
                <a:solidFill>
                  <a:schemeClr val="tx1"/>
                </a:solidFill>
              </a:rPr>
              <a:t>Konversi SKS setiap mahasiswa dimaksimalkan 20 SKS</a:t>
            </a:r>
            <a:endParaRPr lang="en-US" sz="2100" dirty="0">
              <a:solidFill>
                <a:schemeClr val="tx1"/>
              </a:solidFill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45AEA35D-2784-2EE6-FC14-F26A1AA4D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627027"/>
              </p:ext>
            </p:extLst>
          </p:nvPr>
        </p:nvGraphicFramePr>
        <p:xfrm>
          <a:off x="5525306" y="169832"/>
          <a:ext cx="6216694" cy="6518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4240">
                  <a:extLst>
                    <a:ext uri="{9D8B030D-6E8A-4147-A177-3AD203B41FA5}">
                      <a16:colId xmlns:a16="http://schemas.microsoft.com/office/drawing/2014/main" val="2545978954"/>
                    </a:ext>
                  </a:extLst>
                </a:gridCol>
                <a:gridCol w="1088104">
                  <a:extLst>
                    <a:ext uri="{9D8B030D-6E8A-4147-A177-3AD203B41FA5}">
                      <a16:colId xmlns:a16="http://schemas.microsoft.com/office/drawing/2014/main" val="2782486185"/>
                    </a:ext>
                  </a:extLst>
                </a:gridCol>
                <a:gridCol w="3816713">
                  <a:extLst>
                    <a:ext uri="{9D8B030D-6E8A-4147-A177-3AD203B41FA5}">
                      <a16:colId xmlns:a16="http://schemas.microsoft.com/office/drawing/2014/main" val="547734390"/>
                    </a:ext>
                  </a:extLst>
                </a:gridCol>
                <a:gridCol w="677637">
                  <a:extLst>
                    <a:ext uri="{9D8B030D-6E8A-4147-A177-3AD203B41FA5}">
                      <a16:colId xmlns:a16="http://schemas.microsoft.com/office/drawing/2014/main" val="2480537649"/>
                    </a:ext>
                  </a:extLst>
                </a:gridCol>
              </a:tblGrid>
              <a:tr h="28288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25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25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Kode MK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25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Nama MK/Modul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25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SKS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4034665024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UNI0003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Kemuhammadiyahan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Keaisyiyahan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328693159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UNI0004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Islam dan IPTEKS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22147358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UNI0005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Bahasa Indonesia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021627056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UNI0007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English for Daily Usage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2974083815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UNI0008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English for Academic Conversation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921567941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UNI0009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English for Academic Reading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111084583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UNI0010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English for Academic Writing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726924244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BIO1002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Biologi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Umum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84638065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BIO1005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Pengantar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Bioteknologi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197905407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BIO5025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Asosiasi Mikrobia, Tumbuhan dan Hewan</a:t>
                      </a:r>
                      <a:endParaRPr lang="fi-FI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190851771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BIO5026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Mikroteknik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2830292576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BIO5027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Imunologi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866792504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BIO5028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Rekayasa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Genetika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2859130580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UNI0012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Kuliah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Nyata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881461697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BIO5031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Bioteknologi Tanah dan Pupuk Hayati</a:t>
                      </a:r>
                      <a:endParaRPr lang="sv-SE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702119039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BIO6033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Seminar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Umum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532028624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BIO7042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Bioassay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444098057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BIO7043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Seminar Proposal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3189057611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BIO7049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Bioenterpreneurship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908062464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BIO0050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Kapita</a:t>
                      </a:r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5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Selekta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ctr"/>
                </a:tc>
                <a:extLst>
                  <a:ext uri="{0D108BD9-81ED-4DB2-BD59-A6C34878D82A}">
                    <a16:rowId xmlns:a16="http://schemas.microsoft.com/office/drawing/2014/main" val="1495819325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5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25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5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ID" sz="12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62" marR="0" marT="52894" marB="52894" anchor="b"/>
                </a:tc>
                <a:extLst>
                  <a:ext uri="{0D108BD9-81ED-4DB2-BD59-A6C34878D82A}">
                    <a16:rowId xmlns:a16="http://schemas.microsoft.com/office/drawing/2014/main" val="232376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33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29DEE-5640-B7A6-B1C0-23FD1D3B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975" y="2267230"/>
            <a:ext cx="5428996" cy="3401568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Mata </a:t>
            </a:r>
            <a:r>
              <a:rPr lang="en-US" sz="5400" b="1" dirty="0" err="1">
                <a:solidFill>
                  <a:schemeClr val="tx1"/>
                </a:solidFill>
              </a:rPr>
              <a:t>Kuliah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Pilihan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Untuk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Pertukaran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Pelajar</a:t>
            </a:r>
            <a:r>
              <a:rPr lang="en-US" sz="5400" b="1" dirty="0">
                <a:solidFill>
                  <a:schemeClr val="tx1"/>
                </a:solidFill>
              </a:rPr>
              <a:t> Internal (IPE)</a:t>
            </a:r>
            <a:br>
              <a:rPr lang="en-US" sz="5400" b="1" dirty="0">
                <a:solidFill>
                  <a:schemeClr val="tx1"/>
                </a:solidFill>
              </a:rPr>
            </a:br>
            <a:br>
              <a:rPr lang="en-US" sz="5400" b="1" dirty="0">
                <a:solidFill>
                  <a:schemeClr val="tx1"/>
                </a:solidFill>
              </a:rPr>
            </a:b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err="1">
                <a:solidFill>
                  <a:schemeClr val="tx1"/>
                </a:solidFill>
              </a:rPr>
              <a:t>Bioteknologi</a:t>
            </a:r>
            <a:r>
              <a:rPr lang="en-US" sz="5400" b="1" dirty="0">
                <a:solidFill>
                  <a:schemeClr val="tx1"/>
                </a:solidFill>
              </a:rPr>
              <a:t> Kesehatan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DF3C00-7C54-C793-B6D5-8C65564F7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069923"/>
              </p:ext>
            </p:extLst>
          </p:nvPr>
        </p:nvGraphicFramePr>
        <p:xfrm>
          <a:off x="451104" y="602528"/>
          <a:ext cx="5422578" cy="523894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661898">
                  <a:extLst>
                    <a:ext uri="{9D8B030D-6E8A-4147-A177-3AD203B41FA5}">
                      <a16:colId xmlns:a16="http://schemas.microsoft.com/office/drawing/2014/main" val="197075202"/>
                    </a:ext>
                  </a:extLst>
                </a:gridCol>
                <a:gridCol w="1459981">
                  <a:extLst>
                    <a:ext uri="{9D8B030D-6E8A-4147-A177-3AD203B41FA5}">
                      <a16:colId xmlns:a16="http://schemas.microsoft.com/office/drawing/2014/main" val="4099768907"/>
                    </a:ext>
                  </a:extLst>
                </a:gridCol>
                <a:gridCol w="2502127">
                  <a:extLst>
                    <a:ext uri="{9D8B030D-6E8A-4147-A177-3AD203B41FA5}">
                      <a16:colId xmlns:a16="http://schemas.microsoft.com/office/drawing/2014/main" val="2092157759"/>
                    </a:ext>
                  </a:extLst>
                </a:gridCol>
                <a:gridCol w="798572">
                  <a:extLst>
                    <a:ext uri="{9D8B030D-6E8A-4147-A177-3AD203B41FA5}">
                      <a16:colId xmlns:a16="http://schemas.microsoft.com/office/drawing/2014/main" val="3399780659"/>
                    </a:ext>
                  </a:extLst>
                </a:gridCol>
              </a:tblGrid>
              <a:tr h="571692">
                <a:tc>
                  <a:txBody>
                    <a:bodyPr/>
                    <a:lstStyle/>
                    <a:p>
                      <a:pPr algn="ctr" fontAlgn="t"/>
                      <a:r>
                        <a:rPr lang="en-ID" sz="25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ID" sz="25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5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Kode MK</a:t>
                      </a:r>
                      <a:endParaRPr lang="en-ID" sz="25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5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Nama MK/Modul</a:t>
                      </a:r>
                      <a:endParaRPr lang="en-ID" sz="25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5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SKS</a:t>
                      </a:r>
                      <a:endParaRPr lang="en-ID" sz="25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2484"/>
                  </a:ext>
                </a:extLst>
              </a:tr>
              <a:tr h="75913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BTK3015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Pengantar Kehalalan Produk 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27107"/>
                  </a:ext>
                </a:extLst>
              </a:tr>
              <a:tr h="4779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BTK3017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Biologi Molekuler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82551"/>
                  </a:ext>
                </a:extLst>
              </a:tr>
              <a:tr h="4779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BIO5027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Imunologi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5007"/>
                  </a:ext>
                </a:extLst>
              </a:tr>
              <a:tr h="4779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BIO5028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Rekayasa Genetika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3367"/>
                  </a:ext>
                </a:extLst>
              </a:tr>
              <a:tr h="75913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BIO7041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Teknologi Transfer Embrio dan Stem Cell</a:t>
                      </a:r>
                      <a:endParaRPr lang="pt-B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12368"/>
                  </a:ext>
                </a:extLst>
              </a:tr>
              <a:tr h="47797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BIO7042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Bioassay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78423"/>
                  </a:ext>
                </a:extLst>
              </a:tr>
              <a:tr h="75913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BIO7047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ID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8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Vaksin</a:t>
                      </a:r>
                      <a:r>
                        <a:rPr lang="en-ID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ID" sz="18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Antibodi</a:t>
                      </a:r>
                      <a:r>
                        <a:rPr lang="en-ID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8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Rekombinan</a:t>
                      </a:r>
                      <a:endParaRPr lang="en-ID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51810"/>
                  </a:ext>
                </a:extLst>
              </a:tr>
              <a:tr h="47797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D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4058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1424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58CD3BA-A723-284C-31FC-331F2E706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9" y="5809154"/>
            <a:ext cx="693544" cy="957006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8F8E6A-042A-9A32-1EBB-07B231BDD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6" y="5809154"/>
            <a:ext cx="675839" cy="957006"/>
          </a:xfrm>
          <a:prstGeom prst="rect">
            <a:avLst/>
          </a:prstGeom>
        </p:spPr>
      </p:pic>
      <p:pic>
        <p:nvPicPr>
          <p:cNvPr id="6" name="Picture 3" descr="D:\ARTWORK\UNISA\BRAND BOOK\CDR\__MASTER TEMPLATE\TEMPLATE PPT\JPG\1,1.png">
            <a:extLst>
              <a:ext uri="{FF2B5EF4-FFF2-40B4-BE49-F238E27FC236}">
                <a16:creationId xmlns:a16="http://schemas.microsoft.com/office/drawing/2014/main" id="{599970CD-D1D1-1556-3F06-7EC682F6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2432" y="6034715"/>
            <a:ext cx="1766911" cy="6373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E51C8-7BEA-A637-16D7-50646A664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24" y="6083278"/>
            <a:ext cx="2011698" cy="50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D2768-9FB8-FABF-C6FC-5C60410CB0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73" y="6035748"/>
            <a:ext cx="1170486" cy="6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95A9-548B-269E-54AA-8183D720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4400" b="1" dirty="0">
                <a:solidFill>
                  <a:schemeClr val="tx1"/>
                </a:solidFill>
              </a:rPr>
              <a:t>Program CBL/PBL yang </a:t>
            </a:r>
            <a:r>
              <a:rPr lang="en-ID" sz="4400" b="1" dirty="0" err="1">
                <a:solidFill>
                  <a:schemeClr val="tx1"/>
                </a:solidFill>
              </a:rPr>
              <a:t>Dilaksanakan</a:t>
            </a:r>
            <a:r>
              <a:rPr lang="en-ID" sz="4400" b="1" dirty="0">
                <a:solidFill>
                  <a:schemeClr val="tx1"/>
                </a:solidFill>
              </a:rPr>
              <a:t> oleh Prodi </a:t>
            </a:r>
            <a:r>
              <a:rPr lang="en-ID" sz="4400" b="1" dirty="0" err="1">
                <a:solidFill>
                  <a:schemeClr val="tx1"/>
                </a:solidFill>
              </a:rPr>
              <a:t>Bioteknologi</a:t>
            </a:r>
            <a:r>
              <a:rPr lang="en-ID" sz="4400" b="1" dirty="0">
                <a:solidFill>
                  <a:schemeClr val="tx1"/>
                </a:solidFill>
              </a:rPr>
              <a:t> Sem </a:t>
            </a:r>
            <a:r>
              <a:rPr lang="en-ID" sz="4400" b="1" dirty="0" err="1">
                <a:solidFill>
                  <a:schemeClr val="tx1"/>
                </a:solidFill>
              </a:rPr>
              <a:t>Gasal</a:t>
            </a:r>
            <a:r>
              <a:rPr lang="en-ID" sz="4400" b="1" dirty="0">
                <a:solidFill>
                  <a:schemeClr val="tx1"/>
                </a:solidFill>
              </a:rPr>
              <a:t> TA  2022/2023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B749FB-9EDF-CE29-B788-F9F512F01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177521"/>
              </p:ext>
            </p:extLst>
          </p:nvPr>
        </p:nvGraphicFramePr>
        <p:xfrm>
          <a:off x="448056" y="1762580"/>
          <a:ext cx="8714994" cy="4820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57497">
                  <a:extLst>
                    <a:ext uri="{9D8B030D-6E8A-4147-A177-3AD203B41FA5}">
                      <a16:colId xmlns:a16="http://schemas.microsoft.com/office/drawing/2014/main" val="2973586264"/>
                    </a:ext>
                  </a:extLst>
                </a:gridCol>
                <a:gridCol w="4357497">
                  <a:extLst>
                    <a:ext uri="{9D8B030D-6E8A-4147-A177-3AD203B41FA5}">
                      <a16:colId xmlns:a16="http://schemas.microsoft.com/office/drawing/2014/main" val="132561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Based Learning (CBL)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Based Learning (</a:t>
                      </a:r>
                      <a:r>
                        <a:rPr lang="en-US" dirty="0" err="1"/>
                        <a:t>PjBL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8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Fisiologi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Tumbuhan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Hewan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Karir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Bioteknologi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6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Fisiologi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Mikrobia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Seminar Proposal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6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Pengantar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Kehalalan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Fitoaleksin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Resistensi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Tumbuhan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Biostatistik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1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Biologi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Molekuler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Teknik Dasar dan </a:t>
                      </a:r>
                      <a:r>
                        <a:rPr lang="en-US" dirty="0" err="1"/>
                        <a:t>Keamanan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Laboratorium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7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Mikroteknik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8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Imunologi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9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Rekayasa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Genetika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8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Teknologi</a:t>
                      </a:r>
                      <a:r>
                        <a:rPr lang="en-US" dirty="0"/>
                        <a:t> Transfer </a:t>
                      </a:r>
                      <a:r>
                        <a:rPr lang="en-US" dirty="0" err="1"/>
                        <a:t>Embrio</a:t>
                      </a:r>
                      <a:r>
                        <a:rPr lang="en-US" dirty="0"/>
                        <a:t> dan Stem Cell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Bioassay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8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Teknologi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Vaksin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Antibodi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Rekombinan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9217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3120D9-B6D6-91BD-9ED5-54FF050C4393}"/>
              </a:ext>
            </a:extLst>
          </p:cNvPr>
          <p:cNvSpPr txBox="1">
            <a:spLocks/>
          </p:cNvSpPr>
          <p:nvPr/>
        </p:nvSpPr>
        <p:spPr>
          <a:xfrm>
            <a:off x="9376428" y="1762580"/>
            <a:ext cx="2631088" cy="2245952"/>
          </a:xfrm>
          <a:prstGeom prst="rect">
            <a:avLst/>
          </a:prstGeom>
        </p:spPr>
        <p:txBody>
          <a:bodyPr vert="horz" wrap="square" lIns="0" tIns="0" rIns="9144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SEBARAN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Case Based Learning: 12 MK (36 SKS)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Project Based Learning: 3 MK (9 SKS)</a:t>
            </a:r>
          </a:p>
          <a:p>
            <a:pPr>
              <a:lnSpc>
                <a:spcPct val="100000"/>
              </a:lnSpc>
            </a:pPr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Total MK Sem </a:t>
            </a:r>
            <a:r>
              <a:rPr lang="en-US" sz="20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Gasal</a:t>
            </a:r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TA 2022/2022 :  21 MK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B68CA4-0BC7-E2FC-0AFB-4EF3C12B5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808253"/>
              </p:ext>
            </p:extLst>
          </p:nvPr>
        </p:nvGraphicFramePr>
        <p:xfrm>
          <a:off x="7085263" y="4480728"/>
          <a:ext cx="4155574" cy="23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488499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1055</Words>
  <Application>Microsoft Office PowerPoint</Application>
  <PresentationFormat>Widescreen</PresentationFormat>
  <Paragraphs>419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MT</vt:lpstr>
      <vt:lpstr>Avenir</vt:lpstr>
      <vt:lpstr>Calibri</vt:lpstr>
      <vt:lpstr>Calibri Light</vt:lpstr>
      <vt:lpstr>Source Sans Pro</vt:lpstr>
      <vt:lpstr>Source Sans Pro Light</vt:lpstr>
      <vt:lpstr>Wingdings</vt:lpstr>
      <vt:lpstr>ThinLineVTI</vt:lpstr>
      <vt:lpstr>Pengembangan BKP Pertukaran Mahasiswa dan IPE antar Prodi di S1 Bioteknologi</vt:lpstr>
      <vt:lpstr>PowerPoint Presentation</vt:lpstr>
      <vt:lpstr>Implementasi MBKM Gasal 2022/2023</vt:lpstr>
      <vt:lpstr>Konversi BKP Pertukaran Pelajar ke Prodi Bioteknologi, Fakultas Teknologi Pertanian, Universitas Brawijaya </vt:lpstr>
      <vt:lpstr>Konversi BKP Pertukaran Pelajar ke Prodi Biologi, Fakultas Sains dan Teknologi, Universitas Ahmad Dahlan </vt:lpstr>
      <vt:lpstr>Konversi BKP Magang</vt:lpstr>
      <vt:lpstr>Konversi BKP Membangun Desa di Desa Wisata Ledoknongko, Bangunkerto, Turi, Sleman</vt:lpstr>
      <vt:lpstr>Mata Kuliah Pilihan Untuk Pertukaran Pelajar Internal (IPE)   Bioteknologi Kesehatan</vt:lpstr>
      <vt:lpstr>Program CBL/PBL yang Dilaksanakan oleh Prodi Bioteknologi Sem Gasal TA  2022/2023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BKP Pertukaran Mahasiswa dan IPE antar Prodi di Prodi Bioteknologi</dc:title>
  <dc:creator>ikaafifah</dc:creator>
  <cp:lastModifiedBy>Sharfina Mutia Syarifah</cp:lastModifiedBy>
  <cp:revision>106</cp:revision>
  <dcterms:created xsi:type="dcterms:W3CDTF">2022-09-23T07:13:15Z</dcterms:created>
  <dcterms:modified xsi:type="dcterms:W3CDTF">2022-09-24T07:49:26Z</dcterms:modified>
</cp:coreProperties>
</file>